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1" r:id="rId2"/>
    <p:sldId id="257" r:id="rId3"/>
    <p:sldId id="262" r:id="rId4"/>
    <p:sldId id="263" r:id="rId5"/>
    <p:sldId id="264" r:id="rId6"/>
    <p:sldId id="269" r:id="rId7"/>
    <p:sldId id="275" r:id="rId8"/>
    <p:sldId id="267" r:id="rId9"/>
    <p:sldId id="268" r:id="rId10"/>
    <p:sldId id="270" r:id="rId11"/>
    <p:sldId id="272" r:id="rId12"/>
    <p:sldId id="274" r:id="rId13"/>
    <p:sldId id="287" r:id="rId14"/>
    <p:sldId id="285" r:id="rId15"/>
    <p:sldId id="288" r:id="rId16"/>
    <p:sldId id="286" r:id="rId17"/>
    <p:sldId id="289" r:id="rId18"/>
    <p:sldId id="284" r:id="rId19"/>
    <p:sldId id="291" r:id="rId20"/>
    <p:sldId id="276" r:id="rId21"/>
    <p:sldId id="273" r:id="rId22"/>
    <p:sldId id="278" r:id="rId23"/>
    <p:sldId id="260" r:id="rId24"/>
  </p:sldIdLst>
  <p:sldSz cx="9144000" cy="5143500" type="screen16x9"/>
  <p:notesSz cx="6858000" cy="99790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303"/>
    <a:srgbClr val="FFB7E9"/>
    <a:srgbClr val="43FE00"/>
    <a:srgbClr val="01AF12"/>
    <a:srgbClr val="FFCDDB"/>
    <a:srgbClr val="FFC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65" autoAdjust="0"/>
    <p:restoredTop sz="94660"/>
  </p:normalViewPr>
  <p:slideViewPr>
    <p:cSldViewPr>
      <p:cViewPr varScale="1">
        <p:scale>
          <a:sx n="103" d="100"/>
          <a:sy n="103" d="100"/>
        </p:scale>
        <p:origin x="960" y="8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500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500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7BC6B-099E-4F1D-B1AC-F548DC942E53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78351"/>
            <a:ext cx="2971800" cy="50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9478351"/>
            <a:ext cx="2971800" cy="50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856B7-8780-41EF-869D-2AD9E8A648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4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9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9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EE1D5-7789-4125-8BFF-37C2A82542EE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49300"/>
            <a:ext cx="6651625" cy="3741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740037"/>
            <a:ext cx="5486400" cy="44905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78343"/>
            <a:ext cx="2971800" cy="4989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478343"/>
            <a:ext cx="2971800" cy="4989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83992-8D9F-4B41-A286-4B8FFBA378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3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D83992-8D9F-4B41-A286-4B8FFBA378E1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875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113D-597C-47C9-9F7C-023169F39D23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669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9ED5-EFC3-4BC8-B19C-BE399EA20580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1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8050F-69D4-4344-BA1D-2FA037BCD034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75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DAFAE-AD76-48C8-A46D-D2793E9FBB9F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555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DEA8-7E8D-4396-92F3-FFC8E00C29F0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0102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2548-CDA6-4A0A-B35F-4AD076AB7D1B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70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213D-4FCF-4DF6-9985-2ED6A9C8616A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58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E5EA-D21B-49A3-8CF3-FA795C3104B3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396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B19F-1BEF-4466-935D-FF0E6C0A47D0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006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EEF5-EC6F-4BD9-AFAB-5AB4F8322CC5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8609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1D1E-DE0F-441B-AF53-FA1E73E59B08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545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  <a:alpha val="20000"/>
              </a:schemeClr>
            </a:gs>
            <a:gs pos="52000">
              <a:schemeClr val="bg1">
                <a:lumMod val="95000"/>
                <a:alpha val="50000"/>
              </a:schemeClr>
            </a:gs>
            <a:gs pos="100000">
              <a:schemeClr val="bg1">
                <a:lumMod val="95000"/>
                <a:alpha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FDD33-C6BB-4452-A87A-C76DCE565606}" type="datetime1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B7A6F-59A3-41EC-829E-767567CAB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31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2283718"/>
            <a:ext cx="9144000" cy="2880320"/>
            <a:chOff x="0" y="3363838"/>
            <a:chExt cx="9144000" cy="1800200"/>
          </a:xfr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4" name="순서도: 수동 입력 3"/>
            <p:cNvSpPr/>
            <p:nvPr/>
          </p:nvSpPr>
          <p:spPr>
            <a:xfrm flipH="1">
              <a:off x="0" y="3363838"/>
              <a:ext cx="1080000" cy="1800200"/>
            </a:xfrm>
            <a:prstGeom prst="flowChartManualInp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" name="순서도: 수동 입력 4"/>
            <p:cNvSpPr/>
            <p:nvPr/>
          </p:nvSpPr>
          <p:spPr>
            <a:xfrm>
              <a:off x="8064000" y="3363838"/>
              <a:ext cx="1080000" cy="1800200"/>
            </a:xfrm>
            <a:prstGeom prst="flowChartManualInp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080000" y="3723878"/>
              <a:ext cx="6984000" cy="1440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475656" y="3278951"/>
            <a:ext cx="619268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나눔고딕" pitchFamily="50" charset="-127"/>
              </a:rPr>
              <a:t>2021. 12. 28(</a:t>
            </a:r>
            <a:r>
              <a:rPr lang="ko-KR" altLang="en-US" sz="20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나눔고딕" pitchFamily="50" charset="-127"/>
              </a:rPr>
              <a:t>화</a:t>
            </a:r>
            <a:r>
              <a:rPr lang="en-US" altLang="ko-KR" sz="20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나눔고딕" pitchFamily="50" charset="-127"/>
              </a:rPr>
              <a:t>)</a:t>
            </a:r>
            <a:endParaRPr lang="en-US" altLang="ko-KR" sz="2000" b="1" dirty="0">
              <a:solidFill>
                <a:schemeClr val="bg1">
                  <a:lumMod val="95000"/>
                </a:schemeClr>
              </a:solidFill>
              <a:latin typeface="+mj-lt"/>
              <a:ea typeface="나눔고딕" pitchFamily="50" charset="-127"/>
            </a:endParaRPr>
          </a:p>
          <a:p>
            <a:pPr algn="ctr">
              <a:lnSpc>
                <a:spcPct val="150000"/>
              </a:lnSpc>
            </a:pPr>
            <a:endParaRPr lang="en-US" altLang="ko-KR" sz="1400" b="1" dirty="0">
              <a:solidFill>
                <a:schemeClr val="bg1">
                  <a:lumMod val="9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27934"/>
            <a:ext cx="2016224" cy="40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27684" y="494355"/>
            <a:ext cx="5688632" cy="1512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n-US" altLang="ko-KR" sz="3200" b="1" dirty="0" smtClean="0">
                <a:solidFill>
                  <a:schemeClr val="tx1"/>
                </a:solidFill>
              </a:rPr>
              <a:t>2021</a:t>
            </a:r>
            <a:r>
              <a:rPr lang="ko-KR" altLang="en-US" sz="3200" b="1" dirty="0" smtClean="0">
                <a:solidFill>
                  <a:schemeClr val="tx1"/>
                </a:solidFill>
              </a:rPr>
              <a:t>년 공단 하반기</a:t>
            </a:r>
            <a:endParaRPr lang="en-US" altLang="ko-KR" sz="3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4000" b="1" dirty="0" smtClean="0">
                <a:solidFill>
                  <a:schemeClr val="tx1"/>
                </a:solidFill>
              </a:rPr>
              <a:t>친환경 </a:t>
            </a:r>
            <a:r>
              <a:rPr lang="ko-KR" altLang="en-US" sz="4000" b="1" smtClean="0">
                <a:solidFill>
                  <a:schemeClr val="tx1"/>
                </a:solidFill>
              </a:rPr>
              <a:t>경영 추진경과</a:t>
            </a:r>
            <a:endParaRPr lang="ko-KR" altLang="en-US" sz="40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95486"/>
            <a:ext cx="4744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smtClean="0">
                <a:latin typeface="+mj-lt"/>
                <a:ea typeface="나눔고딕" pitchFamily="50" charset="-127"/>
              </a:rPr>
              <a:t>5-2. UNGC</a:t>
            </a:r>
            <a:r>
              <a:rPr lang="ko-KR" altLang="en-US" sz="1400" b="1" smtClean="0">
                <a:latin typeface="+mj-lt"/>
                <a:ea typeface="나눔고딕" pitchFamily="50" charset="-127"/>
              </a:rPr>
              <a:t>원칙 이행 실적 </a:t>
            </a:r>
            <a:r>
              <a:rPr lang="en-US" altLang="ko-KR" sz="1400" b="1" smtClean="0">
                <a:latin typeface="+mj-lt"/>
                <a:ea typeface="나눔고딕" pitchFamily="50" charset="-127"/>
              </a:rPr>
              <a:t>– </a:t>
            </a:r>
            <a:r>
              <a:rPr lang="ko-KR" altLang="en-US" sz="1400" b="1" smtClean="0">
                <a:latin typeface="+mj-lt"/>
                <a:ea typeface="나눔고딕" pitchFamily="50" charset="-127"/>
              </a:rPr>
              <a:t>환경 </a:t>
            </a:r>
            <a:r>
              <a:rPr lang="en-US" altLang="ko-KR" sz="1400" b="1" smtClean="0">
                <a:latin typeface="+mj-lt"/>
                <a:ea typeface="나눔고딕" pitchFamily="50" charset="-127"/>
              </a:rPr>
              <a:t>(Environment)</a:t>
            </a:r>
            <a:endParaRPr lang="en-US" altLang="ko-KR" sz="1400" b="1" dirty="0">
              <a:latin typeface="+mj-lt"/>
              <a:ea typeface="나눔고딕" pitchFamily="50" charset="-127"/>
            </a:endParaRPr>
          </a:p>
          <a:p>
            <a:pPr algn="ctr">
              <a:lnSpc>
                <a:spcPct val="150000"/>
              </a:lnSpc>
            </a:pPr>
            <a:endParaRPr lang="en-US" altLang="ko-KR" sz="1400" b="1" dirty="0">
              <a:solidFill>
                <a:schemeClr val="bg1">
                  <a:lumMod val="9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123243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05415" y="119932"/>
            <a:ext cx="331236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개 요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4499992" y="738353"/>
            <a:ext cx="108000" cy="3559848"/>
            <a:chOff x="4499992" y="738353"/>
            <a:chExt cx="108000" cy="3559848"/>
          </a:xfrm>
        </p:grpSpPr>
        <p:sp>
          <p:nvSpPr>
            <p:cNvPr id="30" name="Oval 6"/>
            <p:cNvSpPr/>
            <p:nvPr/>
          </p:nvSpPr>
          <p:spPr>
            <a:xfrm>
              <a:off x="4499992" y="738353"/>
              <a:ext cx="91440" cy="9144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1" name="Straight Connector 9"/>
            <p:cNvCxnSpPr/>
            <p:nvPr/>
          </p:nvCxnSpPr>
          <p:spPr>
            <a:xfrm>
              <a:off x="4545712" y="993241"/>
              <a:ext cx="0" cy="50400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10"/>
            <p:cNvSpPr/>
            <p:nvPr/>
          </p:nvSpPr>
          <p:spPr>
            <a:xfrm>
              <a:off x="4499992" y="1667049"/>
              <a:ext cx="91440" cy="9144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3" name="Straight Connector 11"/>
            <p:cNvCxnSpPr/>
            <p:nvPr/>
          </p:nvCxnSpPr>
          <p:spPr>
            <a:xfrm>
              <a:off x="4545712" y="1921937"/>
              <a:ext cx="0" cy="46800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12"/>
            <p:cNvSpPr/>
            <p:nvPr/>
          </p:nvSpPr>
          <p:spPr>
            <a:xfrm>
              <a:off x="4499992" y="2531145"/>
              <a:ext cx="108000" cy="108000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alpha val="70000"/>
                  </a:srgbClr>
                </a:gs>
                <a:gs pos="100000">
                  <a:srgbClr val="00B050">
                    <a:alpha val="7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5" name="Straight Connector 13"/>
            <p:cNvCxnSpPr/>
            <p:nvPr/>
          </p:nvCxnSpPr>
          <p:spPr>
            <a:xfrm>
              <a:off x="4545712" y="2785473"/>
              <a:ext cx="0" cy="468000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14"/>
            <p:cNvSpPr/>
            <p:nvPr/>
          </p:nvSpPr>
          <p:spPr>
            <a:xfrm>
              <a:off x="4499992" y="3395241"/>
              <a:ext cx="91440" cy="9144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" name="Straight Connector 15"/>
            <p:cNvCxnSpPr/>
            <p:nvPr/>
          </p:nvCxnSpPr>
          <p:spPr>
            <a:xfrm>
              <a:off x="4545712" y="3650129"/>
              <a:ext cx="0" cy="46800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16"/>
            <p:cNvSpPr/>
            <p:nvPr/>
          </p:nvSpPr>
          <p:spPr>
            <a:xfrm>
              <a:off x="4499992" y="4206761"/>
              <a:ext cx="91440" cy="9144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Text Box 41"/>
          <p:cNvSpPr txBox="1">
            <a:spLocks noChangeArrowheads="1"/>
          </p:cNvSpPr>
          <p:nvPr/>
        </p:nvSpPr>
        <p:spPr bwMode="black">
          <a:xfrm>
            <a:off x="5076056" y="4103663"/>
            <a:ext cx="32273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B4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2022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년 추진계획</a:t>
            </a:r>
            <a:endParaRPr lang="en-US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40" name="Text Box 42"/>
          <p:cNvSpPr txBox="1">
            <a:spLocks noChangeArrowheads="1"/>
          </p:cNvSpPr>
          <p:nvPr/>
        </p:nvSpPr>
        <p:spPr bwMode="black">
          <a:xfrm>
            <a:off x="5074096" y="2447479"/>
            <a:ext cx="345834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B4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하반기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추진실적</a:t>
            </a:r>
            <a:endParaRPr lang="en-US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41" name="Text Box 43"/>
          <p:cNvSpPr txBox="1">
            <a:spLocks noChangeArrowheads="1"/>
          </p:cNvSpPr>
          <p:nvPr/>
        </p:nvSpPr>
        <p:spPr bwMode="black">
          <a:xfrm>
            <a:off x="5076057" y="3311575"/>
            <a:ext cx="32273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B4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하반기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실적 분석</a:t>
            </a:r>
            <a:endParaRPr lang="en-US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black">
          <a:xfrm>
            <a:off x="5074612" y="699542"/>
            <a:ext cx="32273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B4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개요 </a:t>
            </a:r>
            <a:endParaRPr lang="en-US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43" name="Text Box 42"/>
          <p:cNvSpPr txBox="1">
            <a:spLocks noChangeArrowheads="1"/>
          </p:cNvSpPr>
          <p:nvPr/>
        </p:nvSpPr>
        <p:spPr bwMode="black">
          <a:xfrm>
            <a:off x="5067138" y="1583383"/>
            <a:ext cx="32273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B4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목표 및 현황</a:t>
            </a:r>
            <a:endParaRPr lang="en-US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 descr="D:\양식\공단 CI 및 보고양식 등 이미지 파일_20180119\천안시시설관리공단 CI 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864" y="1514106"/>
            <a:ext cx="2052000" cy="1777724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  <a:reflection endPos="0" dist="50800" dir="5400000" sy="-100000" algn="bl" rotWithShape="0"/>
            <a:softEdge rad="0"/>
          </a:effectLst>
        </p:spPr>
      </p:pic>
      <p:pic>
        <p:nvPicPr>
          <p:cNvPr id="24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2304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0324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개요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7" name="그룹 26"/>
          <p:cNvGrpSpPr/>
          <p:nvPr/>
        </p:nvGrpSpPr>
        <p:grpSpPr>
          <a:xfrm>
            <a:off x="539552" y="998626"/>
            <a:ext cx="5904656" cy="884069"/>
            <a:chOff x="323528" y="2913206"/>
            <a:chExt cx="5904656" cy="884069"/>
          </a:xfrm>
        </p:grpSpPr>
        <p:sp>
          <p:nvSpPr>
            <p:cNvPr id="28" name="Rectangle 4"/>
            <p:cNvSpPr/>
            <p:nvPr/>
          </p:nvSpPr>
          <p:spPr>
            <a:xfrm>
              <a:off x="430243" y="3283934"/>
              <a:ext cx="3123176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23528" y="2913206"/>
              <a:ext cx="328968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친환경 경영 추진 위원회 운영 근거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84540" y="3512325"/>
              <a:ext cx="5843644" cy="284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ts val="1500"/>
                </a:lnSpc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『공공기관 에너지이용 합리화 추진에 관한 규정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/>
                  <a:ea typeface="맑은 고딕"/>
                  <a:cs typeface="Calibri" pitchFamily="34" charset="0"/>
                </a:rPr>
                <a:t>』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/>
                  <a:ea typeface="맑은 고딕"/>
                  <a:cs typeface="Calibri" pitchFamily="34" charset="0"/>
                </a:rPr>
                <a:t>제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/>
                  <a:ea typeface="맑은 고딕"/>
                  <a:cs typeface="Calibri" pitchFamily="34" charset="0"/>
                </a:rPr>
                <a:t>4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/>
                  <a:ea typeface="맑은 고딕"/>
                  <a:cs typeface="Calibri" pitchFamily="34" charset="0"/>
                </a:rPr>
                <a:t>조</a:t>
              </a:r>
              <a:endPara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/>
                <a:ea typeface="맑은 고딕"/>
                <a:cs typeface="Calibri" pitchFamily="34" charset="0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539552" y="2858793"/>
            <a:ext cx="3600764" cy="1153117"/>
            <a:chOff x="323528" y="2913206"/>
            <a:chExt cx="3600764" cy="1153117"/>
          </a:xfrm>
        </p:grpSpPr>
        <p:sp>
          <p:nvSpPr>
            <p:cNvPr id="48" name="Rectangle 4"/>
            <p:cNvSpPr/>
            <p:nvPr/>
          </p:nvSpPr>
          <p:spPr>
            <a:xfrm>
              <a:off x="430243" y="3283934"/>
              <a:ext cx="2125533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23528" y="2913206"/>
              <a:ext cx="24224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추진위원회 위원회 구성 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84540" y="3512325"/>
              <a:ext cx="3539752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lnSpc>
                  <a:spcPts val="1500"/>
                </a:lnSpc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최초 출범 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: 2018. 6. 15.</a:t>
              </a:r>
            </a:p>
            <a:p>
              <a:pPr marL="285750" indent="-285750">
                <a:lnSpc>
                  <a:spcPts val="1500"/>
                </a:lnSpc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구성원 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: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추진위원장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(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본부장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)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외 명</a:t>
              </a:r>
              <a:endPara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83568" y="2028785"/>
            <a:ext cx="8136904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공공기관은 부기관장을 위원장으로 하는 에너지절약 추진위원회 또는 이와 유사한 기능의 협의회를 구성한다</a:t>
            </a:r>
            <a:r>
              <a:rPr lang="en-US" altLang="ko-KR" sz="1200" dirty="0" smtClean="0"/>
              <a:t>.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4571940" y="2858793"/>
            <a:ext cx="4092885" cy="1422421"/>
            <a:chOff x="323528" y="2913206"/>
            <a:chExt cx="4092885" cy="1422421"/>
          </a:xfrm>
        </p:grpSpPr>
        <p:sp>
          <p:nvSpPr>
            <p:cNvPr id="52" name="Rectangle 4"/>
            <p:cNvSpPr/>
            <p:nvPr/>
          </p:nvSpPr>
          <p:spPr>
            <a:xfrm>
              <a:off x="430243" y="3283934"/>
              <a:ext cx="2125533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23528" y="2913206"/>
              <a:ext cx="24224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추진위원회 위원회 역할 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84540" y="3512325"/>
              <a:ext cx="4031873" cy="8233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lnSpc>
                  <a:spcPts val="1500"/>
                </a:lnSpc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자체 에너지절약 추진계획 수립 및 이행</a:t>
              </a:r>
              <a:endPara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 marL="285750" indent="-285750">
                <a:lnSpc>
                  <a:spcPts val="1500"/>
                </a:lnSpc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에너지절약 추진실적에 대한 분석 및 평가</a:t>
              </a:r>
              <a:endPara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 marL="285750" indent="-285750">
                <a:lnSpc>
                  <a:spcPts val="1500"/>
                </a:lnSpc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에너지지킴이 지정 및 운영</a:t>
              </a:r>
              <a:endPara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4571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0324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추진위원회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7" name="그룹 26"/>
          <p:cNvGrpSpPr/>
          <p:nvPr/>
        </p:nvGrpSpPr>
        <p:grpSpPr>
          <a:xfrm>
            <a:off x="467544" y="843558"/>
            <a:ext cx="3038011" cy="451764"/>
            <a:chOff x="323528" y="2913206"/>
            <a:chExt cx="3038011" cy="451764"/>
          </a:xfrm>
        </p:grpSpPr>
        <p:sp>
          <p:nvSpPr>
            <p:cNvPr id="28" name="Rectangle 4"/>
            <p:cNvSpPr/>
            <p:nvPr/>
          </p:nvSpPr>
          <p:spPr>
            <a:xfrm>
              <a:off x="430243" y="3283934"/>
              <a:ext cx="2773605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23528" y="2913206"/>
              <a:ext cx="303801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친환경 경영 추진위원회 조직도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15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173751"/>
              </p:ext>
            </p:extLst>
          </p:nvPr>
        </p:nvGraphicFramePr>
        <p:xfrm>
          <a:off x="574257" y="1419622"/>
          <a:ext cx="8030191" cy="3310297"/>
        </p:xfrm>
        <a:graphic>
          <a:graphicData uri="http://schemas.openxmlformats.org/drawingml/2006/table">
            <a:tbl>
              <a:tblPr/>
              <a:tblGrid>
                <a:gridCol w="1003946"/>
                <a:gridCol w="1003946"/>
                <a:gridCol w="1003946"/>
                <a:gridCol w="1003946"/>
                <a:gridCol w="1003946"/>
                <a:gridCol w="1003946"/>
                <a:gridCol w="1003946"/>
                <a:gridCol w="1002569"/>
              </a:tblGrid>
              <a:tr h="245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위원장 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나눔바른고딕" panose="020B0600000101010101" charset="-127"/>
                        </a:rPr>
                        <a:t>(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본부장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나눔바른고딕" panose="020B0600000101010101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6E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전담부서 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나눔바른고딕" panose="020B0600000101010101" charset="-127"/>
                        </a:rPr>
                        <a:t>(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재난안전팀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나눔바른고딕" panose="020B0600000101010101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267"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80" dirty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친환경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14300" marR="11430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80" dirty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문화</a:t>
                      </a:r>
                      <a:r>
                        <a:rPr lang="en-US" altLang="ko-KR" sz="1100" b="1" kern="0" spc="80" dirty="0">
                          <a:solidFill>
                            <a:srgbClr val="000000"/>
                          </a:solidFill>
                          <a:effectLst/>
                          <a:latin typeface="나눔바른고딕" panose="020B0600000101010101" charset="-127"/>
                        </a:rPr>
                        <a:t>·</a:t>
                      </a:r>
                      <a:r>
                        <a:rPr lang="ko-KR" altLang="en-US" sz="1100" b="1" kern="0" spc="80" dirty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홍보 분과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친환경 정책 분과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0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저탄소 운영 분과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995"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267"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 err="1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기획안전부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경영지원부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14300" marR="11430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및 감사팀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문화체육부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14300" marR="114300" indent="0" algn="di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외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0000101010101" charset="-127"/>
                        </a:rPr>
                        <a:t>3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개부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995"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701"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에너지지킴이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에너지지킴이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114300" marR="11430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나눔바른고딕" panose="020B0600000101010101" charset="-127"/>
                        </a:rPr>
                        <a:t>에너지지킴이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9070" marR="59070" marT="16331" marB="16331" anchor="ctr">
                    <a:lnL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4088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0324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추진위원회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251520" y="771550"/>
            <a:ext cx="3038011" cy="451764"/>
            <a:chOff x="323528" y="2913206"/>
            <a:chExt cx="3038011" cy="451764"/>
          </a:xfrm>
        </p:grpSpPr>
        <p:sp>
          <p:nvSpPr>
            <p:cNvPr id="28" name="Rectangle 4"/>
            <p:cNvSpPr/>
            <p:nvPr/>
          </p:nvSpPr>
          <p:spPr>
            <a:xfrm>
              <a:off x="430243" y="3283934"/>
              <a:ext cx="2773605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23528" y="2913206"/>
              <a:ext cx="303801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친환경 경영 추진위원 담당업무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3210756" y="1376479"/>
            <a:ext cx="2722368" cy="3517122"/>
            <a:chOff x="1528092" y="1131591"/>
            <a:chExt cx="1628700" cy="152789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5" name="Rectangle 12"/>
            <p:cNvSpPr>
              <a:spLocks noChangeAspect="1"/>
            </p:cNvSpPr>
            <p:nvPr/>
          </p:nvSpPr>
          <p:spPr>
            <a:xfrm>
              <a:off x="1528092" y="1131591"/>
              <a:ext cx="1628700" cy="1527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/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1544105" y="1197555"/>
              <a:ext cx="1612687" cy="29053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pPr>
                <a:buClr>
                  <a:srgbClr val="800000"/>
                </a:buClr>
                <a:buSzPct val="90000"/>
                <a:defRPr/>
              </a:pPr>
              <a:r>
                <a:rPr lang="ko-KR" altLang="en-US" sz="14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신재생에너지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 활용</a:t>
              </a:r>
              <a:endParaRPr lang="en-US" altLang="ko-KR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Calibri" pitchFamily="34" charset="0"/>
              </a:endParaRPr>
            </a:p>
            <a:p>
              <a:pPr>
                <a:buClr>
                  <a:srgbClr val="800000"/>
                </a:buClr>
                <a:buSzPct val="90000"/>
                <a:defRPr/>
              </a:pPr>
              <a:r>
                <a:rPr lang="en-US" altLang="ko-KR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[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전략경영 지표 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(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정성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)]</a:t>
              </a:r>
              <a:endParaRPr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Calibri" pitchFamily="34" charset="0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358235" y="1376479"/>
            <a:ext cx="2677082" cy="3517122"/>
            <a:chOff x="0" y="2659485"/>
            <a:chExt cx="1528092" cy="152789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" name="Rectangle 12"/>
            <p:cNvSpPr>
              <a:spLocks noChangeAspect="1"/>
            </p:cNvSpPr>
            <p:nvPr/>
          </p:nvSpPr>
          <p:spPr>
            <a:xfrm>
              <a:off x="0" y="2659485"/>
              <a:ext cx="1528092" cy="1527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/>
            </a:p>
          </p:txBody>
        </p: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21292" y="2725847"/>
              <a:ext cx="1459805" cy="2734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pPr>
                <a:buClr>
                  <a:srgbClr val="800000"/>
                </a:buClr>
                <a:buSzPct val="90000"/>
                <a:defRPr/>
              </a:pPr>
              <a:r>
                <a:rPr lang="ko-KR" altLang="en-US" sz="1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에너지절약</a:t>
              </a:r>
              <a:endParaRPr lang="en-US" altLang="ko-KR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Calibri" pitchFamily="34" charset="0"/>
              </a:endParaRPr>
            </a:p>
            <a:p>
              <a:pPr>
                <a:buClr>
                  <a:srgbClr val="800000"/>
                </a:buClr>
                <a:buSzPct val="90000"/>
                <a:defRPr/>
              </a:pPr>
              <a:r>
                <a:rPr lang="en-US" altLang="ko-KR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[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지역상생발전 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(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정량</a:t>
              </a:r>
              <a:r>
                <a:rPr lang="en-US" altLang="ko-KR" sz="12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 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1.0)]</a:t>
              </a:r>
              <a:endParaRPr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Calibri" pitchFamily="34" charset="0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098104" y="1376479"/>
            <a:ext cx="2722368" cy="3517122"/>
            <a:chOff x="1528092" y="1131591"/>
            <a:chExt cx="1628700" cy="1527894"/>
          </a:xfrm>
          <a:solidFill>
            <a:srgbClr val="92D050"/>
          </a:solidFill>
        </p:grpSpPr>
        <p:sp>
          <p:nvSpPr>
            <p:cNvPr id="22" name="Rectangle 12"/>
            <p:cNvSpPr>
              <a:spLocks noChangeAspect="1"/>
            </p:cNvSpPr>
            <p:nvPr/>
          </p:nvSpPr>
          <p:spPr>
            <a:xfrm>
              <a:off x="1528092" y="1131591"/>
              <a:ext cx="1628700" cy="1527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/>
            </a:p>
          </p:txBody>
        </p:sp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1544105" y="1197555"/>
              <a:ext cx="1612687" cy="29053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pPr>
                <a:buClr>
                  <a:srgbClr val="800000"/>
                </a:buClr>
                <a:buSzPct val="90000"/>
                <a:defRPr/>
              </a:pPr>
              <a:r>
                <a:rPr lang="ko-KR" altLang="en-US" sz="1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미세먼지 저감</a:t>
              </a:r>
              <a:endParaRPr lang="en-US" altLang="ko-KR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Calibri" pitchFamily="34" charset="0"/>
              </a:endParaRPr>
            </a:p>
            <a:p>
              <a:pPr>
                <a:buClr>
                  <a:srgbClr val="800000"/>
                </a:buClr>
                <a:buSzPct val="90000"/>
                <a:defRPr/>
              </a:pPr>
              <a:r>
                <a:rPr lang="en-US" altLang="ko-KR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[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전략경영 지표 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(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정성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)]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 </a:t>
              </a:r>
              <a:endParaRPr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Calibri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40565" y="2215519"/>
            <a:ext cx="2512422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b="1" dirty="0" smtClean="0"/>
              <a:t>온실가스 감축 노력</a:t>
            </a:r>
            <a:endParaRPr lang="en-US" altLang="ko-KR" sz="1200" b="1" dirty="0" smtClean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endParaRPr lang="en-US" altLang="ko-KR" sz="1200" b="1" dirty="0" smtClean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b="1" dirty="0" smtClean="0"/>
              <a:t>에너지사용량 관리</a:t>
            </a:r>
            <a:endParaRPr lang="en-US" altLang="ko-KR" sz="1200" b="1" dirty="0"/>
          </a:p>
          <a:p>
            <a:pPr>
              <a:lnSpc>
                <a:spcPct val="150000"/>
              </a:lnSpc>
            </a:pPr>
            <a:r>
              <a:rPr lang="en-US" altLang="ko-KR" sz="1200" b="1" dirty="0" smtClean="0"/>
              <a:t>  - </a:t>
            </a:r>
            <a:r>
              <a:rPr lang="ko-KR" altLang="en-US" sz="1200" b="1" dirty="0" smtClean="0"/>
              <a:t>전기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가스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수도</a:t>
            </a:r>
            <a:r>
              <a:rPr lang="en-US" altLang="ko-KR" sz="1200" b="1" dirty="0"/>
              <a:t> </a:t>
            </a:r>
            <a:r>
              <a:rPr lang="ko-KR" altLang="en-US" sz="1200" b="1" dirty="0" smtClean="0"/>
              <a:t>등</a:t>
            </a:r>
            <a:endParaRPr lang="en-US" altLang="ko-KR" sz="1200" b="1" dirty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b="1" dirty="0" smtClean="0"/>
              <a:t>사업장 실내온도 관리</a:t>
            </a:r>
            <a:endParaRPr lang="en-US" altLang="ko-KR" sz="1200" b="1" dirty="0" smtClean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endParaRPr lang="en-US" altLang="ko-KR" sz="1200" b="1" dirty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b="1" dirty="0" smtClean="0"/>
              <a:t>부서 에너지절약 교육</a:t>
            </a:r>
            <a:endParaRPr lang="en-US" altLang="ko-KR" sz="1200" b="1" dirty="0" smtClean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endParaRPr lang="en-US" altLang="ko-KR" sz="1200" b="1" dirty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200" b="1" dirty="0" smtClean="0"/>
              <a:t>NGMS </a:t>
            </a:r>
            <a:r>
              <a:rPr lang="ko-KR" altLang="en-US" sz="1200" b="1" dirty="0" smtClean="0"/>
              <a:t>사용량 입력 </a:t>
            </a:r>
            <a:endParaRPr lang="en-US" altLang="ko-KR" sz="1200" b="1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3282824" y="2215520"/>
            <a:ext cx="2592288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b="1" dirty="0" err="1" smtClean="0">
                <a:solidFill>
                  <a:srgbClr val="002060"/>
                </a:solidFill>
              </a:rPr>
              <a:t>신재생에너지설비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 운영 및 관리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2060"/>
                </a:solidFill>
              </a:rPr>
              <a:t>  -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태양열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태양광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지열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연료전지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2060"/>
                </a:solidFill>
              </a:rPr>
              <a:t>   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빗물재이용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지하수이용시설 등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2060"/>
                </a:solidFill>
              </a:rPr>
              <a:t>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 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b="1" dirty="0" err="1" smtClean="0">
                <a:solidFill>
                  <a:srgbClr val="002060"/>
                </a:solidFill>
              </a:rPr>
              <a:t>전기차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 충전설비 설치 노력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endParaRPr lang="en-US" altLang="ko-KR" sz="1200" b="1" dirty="0">
              <a:solidFill>
                <a:srgbClr val="002060"/>
              </a:solidFill>
            </a:endParaRP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b="1" dirty="0" smtClean="0">
                <a:solidFill>
                  <a:srgbClr val="002060"/>
                </a:solidFill>
              </a:rPr>
              <a:t>에너지이용 합리화 추진에 따른 규정 준수 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2060"/>
                </a:solidFill>
              </a:rPr>
              <a:t>  -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이행평가 항목 준수</a:t>
            </a:r>
            <a:endParaRPr lang="en-US" altLang="ko-KR" sz="1200" b="1" dirty="0" smtClean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84711" y="2215520"/>
            <a:ext cx="2549153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b="1" dirty="0" smtClean="0">
                <a:solidFill>
                  <a:srgbClr val="002060"/>
                </a:solidFill>
              </a:rPr>
              <a:t>미세먼지 저감노력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2060"/>
                </a:solidFill>
              </a:rPr>
              <a:t>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 - </a:t>
            </a:r>
            <a:r>
              <a:rPr lang="ko-KR" altLang="en-US" sz="1200" b="1" dirty="0" err="1" smtClean="0">
                <a:solidFill>
                  <a:srgbClr val="002060"/>
                </a:solidFill>
              </a:rPr>
              <a:t>수목식재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녹색커튼 설치 등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solidFill>
                <a:srgbClr val="002060"/>
              </a:solidFill>
            </a:endParaRP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b="1" dirty="0" smtClean="0">
                <a:solidFill>
                  <a:srgbClr val="002060"/>
                </a:solidFill>
              </a:rPr>
              <a:t>시민 서비스 제공 노력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2060"/>
                </a:solidFill>
              </a:rPr>
              <a:t>  - </a:t>
            </a:r>
            <a:r>
              <a:rPr lang="ko-KR" altLang="en-US" sz="1200" b="1" dirty="0" err="1" smtClean="0">
                <a:solidFill>
                  <a:srgbClr val="002060"/>
                </a:solidFill>
              </a:rPr>
              <a:t>실내공기질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 관리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(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공기조화설비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2060"/>
                </a:solidFill>
              </a:rPr>
              <a:t>  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 정기 필터 교체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공기청정기 설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2060"/>
                </a:solidFill>
              </a:rPr>
              <a:t>   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치 등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2060"/>
                </a:solidFill>
              </a:rPr>
              <a:t>  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b="1" dirty="0" smtClean="0">
                <a:solidFill>
                  <a:srgbClr val="002060"/>
                </a:solidFill>
              </a:rPr>
              <a:t>친환경 차량 운영 등</a:t>
            </a:r>
            <a:endParaRPr lang="en-US" altLang="ko-KR" sz="1200" b="1" dirty="0" smtClean="0">
              <a:solidFill>
                <a:srgbClr val="002060"/>
              </a:solidFill>
            </a:endParaRPr>
          </a:p>
        </p:txBody>
      </p:sp>
      <p:pic>
        <p:nvPicPr>
          <p:cNvPr id="30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9582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320420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목표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323528" y="1707654"/>
            <a:ext cx="1656223" cy="798650"/>
            <a:chOff x="323528" y="2860914"/>
            <a:chExt cx="1656223" cy="798650"/>
          </a:xfrm>
        </p:grpSpPr>
        <p:sp>
          <p:nvSpPr>
            <p:cNvPr id="55" name="Rectangle 4"/>
            <p:cNvSpPr/>
            <p:nvPr/>
          </p:nvSpPr>
          <p:spPr>
            <a:xfrm>
              <a:off x="430243" y="2860914"/>
              <a:ext cx="1539000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323528" y="2913206"/>
              <a:ext cx="9102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Step1</a:t>
              </a:r>
              <a:endParaRPr lang="ko-KR" alt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323528" y="3374871"/>
              <a:ext cx="1656223" cy="2846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500"/>
                </a:lnSpc>
                <a:spcAft>
                  <a:spcPts val="600"/>
                </a:spcAft>
                <a:defRPr/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친환경 경영 계획 수립 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2051720" y="1707654"/>
            <a:ext cx="1713931" cy="2099006"/>
            <a:chOff x="2051720" y="2860914"/>
            <a:chExt cx="1713931" cy="2099006"/>
          </a:xfrm>
        </p:grpSpPr>
        <p:sp>
          <p:nvSpPr>
            <p:cNvPr id="56" name="Rectangle 5"/>
            <p:cNvSpPr/>
            <p:nvPr/>
          </p:nvSpPr>
          <p:spPr>
            <a:xfrm>
              <a:off x="2126337" y="2860914"/>
              <a:ext cx="1539000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2054329" y="2913206"/>
              <a:ext cx="9102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0070C0"/>
                  </a:solidFill>
                  <a:latin typeface="Calibri" pitchFamily="34" charset="0"/>
                  <a:ea typeface="Roboto" panose="02000000000000000000" pitchFamily="2" charset="0"/>
                  <a:cs typeface="Calibri" pitchFamily="34" charset="0"/>
                </a:rPr>
                <a:t>Step2</a:t>
              </a:r>
              <a:endParaRPr lang="ko-KR" alt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2051720" y="3374871"/>
              <a:ext cx="1713931" cy="15850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600"/>
                </a:spcAft>
                <a:defRPr/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에너지절약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ko-KR" altLang="en-US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신재생에너지설비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 운영 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및 설치 확대 노력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미세먼지 절감 노력 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720689" y="1707654"/>
            <a:ext cx="1757212" cy="1837396"/>
            <a:chOff x="3720689" y="2860914"/>
            <a:chExt cx="1757212" cy="1837396"/>
          </a:xfrm>
        </p:grpSpPr>
        <p:sp>
          <p:nvSpPr>
            <p:cNvPr id="57" name="Rectangle 6"/>
            <p:cNvSpPr/>
            <p:nvPr/>
          </p:nvSpPr>
          <p:spPr>
            <a:xfrm>
              <a:off x="3801934" y="2860914"/>
              <a:ext cx="1539000" cy="81036"/>
            </a:xfrm>
            <a:prstGeom prst="homePlate">
              <a:avLst/>
            </a:prstGeom>
            <a:gradFill>
              <a:gsLst>
                <a:gs pos="0">
                  <a:srgbClr val="0070C0"/>
                </a:gs>
                <a:gs pos="100000">
                  <a:srgbClr val="00B050"/>
                </a:gs>
              </a:gsLst>
              <a:lin ang="0" scaled="1"/>
            </a:gra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3720689" y="2913206"/>
              <a:ext cx="9102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0070C0"/>
                  </a:solidFill>
                  <a:latin typeface="Calibri" pitchFamily="34" charset="0"/>
                  <a:ea typeface="Roboto" panose="02000000000000000000" pitchFamily="2" charset="0"/>
                  <a:cs typeface="Calibri" pitchFamily="34" charset="0"/>
                </a:rPr>
                <a:t>Step3</a:t>
              </a:r>
              <a:endParaRPr lang="ko-KR" alt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3720689" y="3374871"/>
              <a:ext cx="1757212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600"/>
                </a:spcAft>
                <a:defRPr/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에너지사용 현황 분석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온실가스 감축 방안 연구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친환경 경영 활동 다양화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520889" y="1707654"/>
            <a:ext cx="1612942" cy="1052566"/>
            <a:chOff x="5520889" y="2860914"/>
            <a:chExt cx="1612942" cy="1052566"/>
          </a:xfrm>
        </p:grpSpPr>
        <p:sp>
          <p:nvSpPr>
            <p:cNvPr id="58" name="Rectangle 7"/>
            <p:cNvSpPr/>
            <p:nvPr/>
          </p:nvSpPr>
          <p:spPr>
            <a:xfrm>
              <a:off x="5568674" y="2860914"/>
              <a:ext cx="1539000" cy="81036"/>
            </a:xfrm>
            <a:prstGeom prst="homePlate">
              <a:avLst/>
            </a:prstGeom>
            <a:solidFill>
              <a:srgbClr val="00B05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5523763" y="2913206"/>
              <a:ext cx="9102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00B050"/>
                  </a:solidFill>
                  <a:latin typeface="Calibri" pitchFamily="34" charset="0"/>
                  <a:ea typeface="Roboto" panose="02000000000000000000" pitchFamily="2" charset="0"/>
                  <a:cs typeface="Calibri" pitchFamily="34" charset="0"/>
                </a:rPr>
                <a:t>Step4</a:t>
              </a:r>
              <a:endParaRPr lang="ko-KR" altLang="en-US" sz="24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520889" y="3374871"/>
              <a:ext cx="1612942" cy="5386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600"/>
                </a:spcAft>
                <a:defRPr/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친환경 경영 추진실적 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분석 및 평가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7177073" y="1707654"/>
            <a:ext cx="1835759" cy="1052566"/>
            <a:chOff x="7177073" y="2860914"/>
            <a:chExt cx="1835759" cy="1052566"/>
          </a:xfrm>
        </p:grpSpPr>
        <p:sp>
          <p:nvSpPr>
            <p:cNvPr id="59" name="Rectangle 8"/>
            <p:cNvSpPr/>
            <p:nvPr/>
          </p:nvSpPr>
          <p:spPr>
            <a:xfrm>
              <a:off x="7249081" y="2860914"/>
              <a:ext cx="1539000" cy="81036"/>
            </a:xfrm>
            <a:prstGeom prst="homePlate">
              <a:avLst/>
            </a:prstGeom>
            <a:solidFill>
              <a:srgbClr val="00B05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7177073" y="2913206"/>
              <a:ext cx="9102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00B050"/>
                  </a:solidFill>
                  <a:latin typeface="Calibri" pitchFamily="34" charset="0"/>
                  <a:ea typeface="Roboto" panose="02000000000000000000" pitchFamily="2" charset="0"/>
                  <a:cs typeface="Calibri" pitchFamily="34" charset="0"/>
                </a:rPr>
                <a:t>Step5</a:t>
              </a:r>
              <a:endParaRPr lang="ko-KR" altLang="en-US" sz="24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177073" y="3374871"/>
              <a:ext cx="1835759" cy="5386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600"/>
                </a:spcAft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2021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년 온실가스 배출량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감축목표 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32% 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달성 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pic>
        <p:nvPicPr>
          <p:cNvPr id="2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5962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0324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목표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467544" y="843558"/>
            <a:ext cx="7416824" cy="1260839"/>
            <a:chOff x="323528" y="2913206"/>
            <a:chExt cx="5904656" cy="1260839"/>
          </a:xfrm>
        </p:grpSpPr>
        <p:sp>
          <p:nvSpPr>
            <p:cNvPr id="18" name="Rectangle 4"/>
            <p:cNvSpPr/>
            <p:nvPr/>
          </p:nvSpPr>
          <p:spPr>
            <a:xfrm>
              <a:off x="430243" y="3283934"/>
              <a:ext cx="1326454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23528" y="2913206"/>
              <a:ext cx="19656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온실가스 감축 목표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84540" y="3512325"/>
              <a:ext cx="5843644" cy="661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『공공부문 온실가스에너지 목표관리 운영에 관한 지침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』</a:t>
              </a:r>
              <a:endPara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 marL="285750" indent="-285750"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2021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년 공공기관 온실가스 감축 </a:t>
              </a:r>
              <a:r>
                <a:rPr lang="ko-KR" altLang="en-US" sz="1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목표율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 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32%(2020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년 목표 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30%)</a:t>
              </a:r>
              <a:endPara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/>
                <a:ea typeface="맑은 고딕"/>
                <a:cs typeface="Calibri" pitchFamily="34" charset="0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67544" y="2283718"/>
            <a:ext cx="8208912" cy="1584004"/>
            <a:chOff x="323528" y="2913206"/>
            <a:chExt cx="8208912" cy="1584004"/>
          </a:xfrm>
        </p:grpSpPr>
        <p:sp>
          <p:nvSpPr>
            <p:cNvPr id="22" name="Rectangle 4"/>
            <p:cNvSpPr/>
            <p:nvPr/>
          </p:nvSpPr>
          <p:spPr>
            <a:xfrm>
              <a:off x="430243" y="3283934"/>
              <a:ext cx="2341557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23528" y="2913206"/>
              <a:ext cx="258115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온실가스 기준배출량 산정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384540" y="3512325"/>
              <a:ext cx="8147900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기존건물 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: 07~09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년 온실가스 평균 배출량</a:t>
              </a:r>
              <a:endPara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 marL="285750" indent="-285750">
                <a:spcAft>
                  <a:spcPts val="600"/>
                </a:spcAft>
                <a:buFont typeface="Arial" pitchFamily="34" charset="0"/>
                <a:buChar char="•"/>
                <a:defRPr/>
              </a:pP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신규건물 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: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준공 후 다음해 연간 배출량</a:t>
              </a:r>
              <a:endPara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-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제외 사업장 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: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재활용선별장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(</a:t>
              </a:r>
              <a:r>
                <a:rPr lang="ko-KR" altLang="en-US" sz="1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배출권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 </a:t>
              </a:r>
              <a:r>
                <a:rPr lang="ko-KR" altLang="en-US" sz="1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거래제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 등록 사업장 제외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)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81506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0324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현황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467544" y="843558"/>
            <a:ext cx="2680542" cy="451764"/>
            <a:chOff x="323528" y="2913206"/>
            <a:chExt cx="2680542" cy="451764"/>
          </a:xfrm>
        </p:grpSpPr>
        <p:sp>
          <p:nvSpPr>
            <p:cNvPr id="13" name="Rectangle 4"/>
            <p:cNvSpPr/>
            <p:nvPr/>
          </p:nvSpPr>
          <p:spPr>
            <a:xfrm>
              <a:off x="430243" y="3283934"/>
              <a:ext cx="2413565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23528" y="2913206"/>
              <a:ext cx="26805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2021</a:t>
              </a:r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년 온실가스 배출 현황 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24438"/>
              </p:ext>
            </p:extLst>
          </p:nvPr>
        </p:nvGraphicFramePr>
        <p:xfrm>
          <a:off x="539552" y="1440914"/>
          <a:ext cx="8280920" cy="3147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026"/>
                <a:gridCol w="1024002"/>
                <a:gridCol w="928103"/>
                <a:gridCol w="999496"/>
                <a:gridCol w="1070888"/>
                <a:gridCol w="1142281"/>
                <a:gridCol w="1142281"/>
                <a:gridCol w="1355843"/>
              </a:tblGrid>
              <a:tr h="41007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기준배출량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(tCO2)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온실가스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배출량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(tCO2)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온실가스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</a:rPr>
                        <a:t>감축량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(tCO2)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온실가스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감축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</a:rPr>
                        <a:t>목표율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온실가스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</a:rPr>
                        <a:t>감축률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1654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A 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</a:rPr>
                        <a:t>C = A – B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E = C</a:t>
                      </a:r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</a:rPr>
                        <a:t> / A * 100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9543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하반기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실적 예측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최종평가대상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소계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9339.9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7,438.74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1,901.17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32%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</a:rPr>
                        <a:t>20.35%</a:t>
                      </a:r>
                    </a:p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</a:rPr>
                        <a:t>환산 점수 </a:t>
                      </a:r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</a:rPr>
                        <a:t>: 0.63)</a:t>
                      </a:r>
                      <a:endParaRPr lang="ko-KR" alt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년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월 기준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(1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개월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</a:rPr>
                        <a:t>예측값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 적용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0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2020</a:t>
                      </a: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</a:rPr>
                        <a:t>년 온실가스</a:t>
                      </a:r>
                      <a:endParaRPr lang="en-US" altLang="ko-KR" sz="10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FF0000"/>
                          </a:solidFill>
                        </a:rPr>
                        <a:t>감축률</a:t>
                      </a:r>
                      <a:r>
                        <a:rPr lang="ko-KR" altLang="en-US" sz="10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ko-KR" sz="1000" baseline="0" dirty="0" smtClean="0">
                          <a:solidFill>
                            <a:srgbClr val="FF0000"/>
                          </a:solidFill>
                        </a:rPr>
                        <a:t>: 38.9%</a:t>
                      </a:r>
                      <a:endParaRPr lang="en-US" altLang="ko-KR" sz="1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43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최종평가대상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건출물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9291.58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7,292.075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1,999.51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543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최종평가대상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차량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48.32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146.66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-98.34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543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상반기실적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예측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최종평가대상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소계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9094.974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7292.804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1802.17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32%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</a:rPr>
                        <a:t>19.81%</a:t>
                      </a:r>
                    </a:p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</a:rPr>
                        <a:t>환산 점수 </a:t>
                      </a:r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</a:rPr>
                        <a:t>: 0.61)</a:t>
                      </a:r>
                      <a:endParaRPr lang="ko-KR" alt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년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월 기준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(5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개월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</a:rPr>
                        <a:t>예측값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 적용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091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최종평가대상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건출물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9046.654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7251.864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1794.79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9543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최종평가대상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차량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48.32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40.94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7.38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3148087" y="2107143"/>
            <a:ext cx="1999978" cy="464607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7308304" y="1120014"/>
            <a:ext cx="1641796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500"/>
              </a:lnSpc>
              <a:spcAft>
                <a:spcPts val="600"/>
              </a:spcAft>
              <a:defRPr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rPr>
              <a:t>( 2021. 12. 20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rPr>
              <a:t>기준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rPr>
              <a:t>)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48086" y="3326072"/>
            <a:ext cx="1999978" cy="464607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308315" y="2141398"/>
            <a:ext cx="1144005" cy="118467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308314" y="3363838"/>
            <a:ext cx="1144005" cy="1184674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63526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0324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현황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467544" y="771550"/>
            <a:ext cx="5796780" cy="451764"/>
            <a:chOff x="323528" y="2913206"/>
            <a:chExt cx="5796780" cy="451764"/>
          </a:xfrm>
        </p:grpSpPr>
        <p:sp>
          <p:nvSpPr>
            <p:cNvPr id="13" name="Rectangle 4"/>
            <p:cNvSpPr/>
            <p:nvPr/>
          </p:nvSpPr>
          <p:spPr>
            <a:xfrm>
              <a:off x="430243" y="3283934"/>
              <a:ext cx="2557581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23528" y="2913206"/>
              <a:ext cx="579678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공단 </a:t>
              </a:r>
              <a:r>
                <a:rPr lang="ko-KR" altLang="en-US" sz="1600" b="1" dirty="0" err="1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신재생에너지설비</a:t>
              </a:r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 현황</a:t>
              </a:r>
              <a:r>
                <a:rPr lang="ko-KR" altLang="en-US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(</a:t>
              </a:r>
              <a:r>
                <a:rPr lang="ko-KR" altLang="en-US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총 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24</a:t>
              </a:r>
              <a:r>
                <a:rPr lang="ko-KR" altLang="en-US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개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ko-KR" altLang="en-US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설비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+ </a:t>
              </a:r>
              <a:r>
                <a:rPr lang="ko-KR" altLang="en-US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천안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SB</a:t>
              </a:r>
              <a:r>
                <a:rPr lang="ko-KR" altLang="en-US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플라자 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4</a:t>
              </a:r>
              <a:r>
                <a:rPr lang="ko-KR" altLang="en-US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개 설비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)</a:t>
              </a:r>
              <a:endParaRPr lang="ko-KR" altLang="en-US" sz="1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한쪽 모서리가 잘린 사각형 1"/>
          <p:cNvSpPr/>
          <p:nvPr/>
        </p:nvSpPr>
        <p:spPr>
          <a:xfrm>
            <a:off x="452991" y="1746969"/>
            <a:ext cx="1853038" cy="45719"/>
          </a:xfrm>
          <a:prstGeom prst="snip1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60619" y="1422933"/>
            <a:ext cx="17925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문화체육부</a:t>
            </a:r>
            <a:r>
              <a:rPr lang="en-US" altLang="ko-KR" sz="1300" dirty="0" smtClean="0">
                <a:solidFill>
                  <a:schemeClr val="tx1"/>
                </a:solidFill>
              </a:rPr>
              <a:t>(8</a:t>
            </a:r>
            <a:r>
              <a:rPr lang="ko-KR" altLang="en-US" sz="1300" dirty="0" smtClean="0">
                <a:solidFill>
                  <a:schemeClr val="tx1"/>
                </a:solidFill>
              </a:rPr>
              <a:t>개</a:t>
            </a:r>
            <a:r>
              <a:rPr lang="en-US" altLang="ko-KR" sz="1300" dirty="0" smtClean="0">
                <a:solidFill>
                  <a:schemeClr val="tx1"/>
                </a:solidFill>
              </a:rPr>
              <a:t>)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97393" y="1871269"/>
            <a:ext cx="895160" cy="37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태양</a:t>
            </a:r>
            <a:r>
              <a:rPr lang="ko-KR" altLang="en-US" sz="1400" dirty="0">
                <a:solidFill>
                  <a:schemeClr val="tx1"/>
                </a:solidFill>
              </a:rPr>
              <a:t>광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96267" y="2067694"/>
            <a:ext cx="1792572" cy="851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dirty="0" smtClean="0">
                <a:solidFill>
                  <a:schemeClr val="tx1"/>
                </a:solidFill>
              </a:rPr>
              <a:t>실내테니스장 </a:t>
            </a:r>
            <a:r>
              <a:rPr lang="en-US" altLang="ko-KR" sz="1200" dirty="0" smtClean="0">
                <a:solidFill>
                  <a:schemeClr val="tx1"/>
                </a:solidFill>
              </a:rPr>
              <a:t>1EA</a:t>
            </a:r>
          </a:p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∙ 축구센터 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2EA</a:t>
            </a:r>
          </a:p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∙</a:t>
            </a: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맑은 고딕" panose="020B0503020000020004" pitchFamily="50" charset="-127"/>
              </a:rPr>
              <a:t>실내배드민턴장</a:t>
            </a: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1EA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92422" y="3516596"/>
            <a:ext cx="895160" cy="37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태양열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91296" y="3815845"/>
            <a:ext cx="1792572" cy="269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dirty="0" smtClean="0">
                <a:solidFill>
                  <a:schemeClr val="tx1"/>
                </a:solidFill>
              </a:rPr>
              <a:t>국민체육센터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1EA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93935" y="4156615"/>
            <a:ext cx="895160" cy="37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연료전지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47180" y="4455864"/>
            <a:ext cx="1792572" cy="269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dirty="0" smtClean="0">
                <a:solidFill>
                  <a:schemeClr val="tx1"/>
                </a:solidFill>
              </a:rPr>
              <a:t>국민체육센터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1EA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14583" y="2858953"/>
            <a:ext cx="895160" cy="37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지열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13457" y="3158202"/>
            <a:ext cx="1792572" cy="269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dirty="0" smtClean="0">
                <a:solidFill>
                  <a:schemeClr val="tx1"/>
                </a:solidFill>
              </a:rPr>
              <a:t>축구센터 </a:t>
            </a:r>
            <a:r>
              <a:rPr lang="en-US" altLang="ko-KR" sz="1200" dirty="0" smtClean="0">
                <a:solidFill>
                  <a:schemeClr val="tx1"/>
                </a:solidFill>
              </a:rPr>
              <a:t>2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EA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1" name="한쪽 모서리가 잘린 사각형 30"/>
          <p:cNvSpPr/>
          <p:nvPr/>
        </p:nvSpPr>
        <p:spPr>
          <a:xfrm>
            <a:off x="2614005" y="1748283"/>
            <a:ext cx="1853038" cy="45719"/>
          </a:xfrm>
          <a:prstGeom prst="snip1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2621633" y="1424247"/>
            <a:ext cx="17925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생활체육부</a:t>
            </a:r>
            <a:r>
              <a:rPr lang="en-US" altLang="ko-KR" sz="1300" dirty="0" smtClean="0">
                <a:solidFill>
                  <a:schemeClr val="tx1"/>
                </a:solidFill>
              </a:rPr>
              <a:t>(5</a:t>
            </a:r>
            <a:r>
              <a:rPr lang="ko-KR" altLang="en-US" sz="1300" dirty="0" smtClean="0">
                <a:solidFill>
                  <a:schemeClr val="tx1"/>
                </a:solidFill>
              </a:rPr>
              <a:t>개</a:t>
            </a:r>
            <a:r>
              <a:rPr lang="en-US" altLang="ko-KR" sz="1300" dirty="0" smtClean="0">
                <a:solidFill>
                  <a:schemeClr val="tx1"/>
                </a:solidFill>
              </a:rPr>
              <a:t>)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658407" y="1872583"/>
            <a:ext cx="895160" cy="37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태양</a:t>
            </a:r>
            <a:r>
              <a:rPr lang="ko-KR" altLang="en-US" sz="1400" dirty="0">
                <a:solidFill>
                  <a:schemeClr val="tx1"/>
                </a:solidFill>
              </a:rPr>
              <a:t>광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657281" y="2032295"/>
            <a:ext cx="1792572" cy="555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smtClean="0">
                <a:solidFill>
                  <a:schemeClr val="tx1"/>
                </a:solidFill>
              </a:rPr>
              <a:t>북부스포츠센터 </a:t>
            </a:r>
            <a:r>
              <a:rPr lang="en-US" altLang="ko-KR" sz="1200" dirty="0" smtClean="0">
                <a:solidFill>
                  <a:schemeClr val="tx1"/>
                </a:solidFill>
              </a:rPr>
              <a:t>1EA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2675597" y="2823554"/>
            <a:ext cx="895160" cy="37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지열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674471" y="3122803"/>
            <a:ext cx="1792572" cy="269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북부스포츠센터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4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EA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한쪽 모서리가 잘린 사각형 40"/>
          <p:cNvSpPr/>
          <p:nvPr/>
        </p:nvSpPr>
        <p:spPr>
          <a:xfrm>
            <a:off x="4771711" y="1746969"/>
            <a:ext cx="1853038" cy="45719"/>
          </a:xfrm>
          <a:prstGeom prst="snip1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4779339" y="1422933"/>
            <a:ext cx="17925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공원운영부</a:t>
            </a:r>
            <a:r>
              <a:rPr lang="en-US" altLang="ko-KR" sz="1300" dirty="0" smtClean="0">
                <a:solidFill>
                  <a:schemeClr val="tx1"/>
                </a:solidFill>
              </a:rPr>
              <a:t>(5</a:t>
            </a:r>
            <a:r>
              <a:rPr lang="ko-KR" altLang="en-US" sz="1300" dirty="0" smtClean="0">
                <a:solidFill>
                  <a:schemeClr val="tx1"/>
                </a:solidFill>
              </a:rPr>
              <a:t>개</a:t>
            </a:r>
            <a:r>
              <a:rPr lang="en-US" altLang="ko-KR" sz="1300" dirty="0" smtClean="0">
                <a:solidFill>
                  <a:schemeClr val="tx1"/>
                </a:solidFill>
              </a:rPr>
              <a:t>)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4816113" y="1871269"/>
            <a:ext cx="895160" cy="37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태양</a:t>
            </a:r>
            <a:r>
              <a:rPr lang="ko-KR" altLang="en-US" sz="1400" dirty="0">
                <a:solidFill>
                  <a:schemeClr val="tx1"/>
                </a:solidFill>
              </a:rPr>
              <a:t>광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814987" y="2030981"/>
            <a:ext cx="1792572" cy="555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dirty="0" smtClean="0">
                <a:solidFill>
                  <a:schemeClr val="tx1"/>
                </a:solidFill>
              </a:rPr>
              <a:t>추모공원 </a:t>
            </a:r>
            <a:r>
              <a:rPr lang="en-US" altLang="ko-KR" sz="1200" dirty="0" smtClean="0">
                <a:solidFill>
                  <a:schemeClr val="tx1"/>
                </a:solidFill>
              </a:rPr>
              <a:t>1EA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833303" y="2822240"/>
            <a:ext cx="895160" cy="37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지열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832177" y="3121489"/>
            <a:ext cx="1792572" cy="269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200" dirty="0" smtClean="0">
                <a:solidFill>
                  <a:schemeClr val="tx1"/>
                </a:solidFill>
              </a:rPr>
              <a:t>추모공원 </a:t>
            </a:r>
            <a:r>
              <a:rPr lang="en-US" altLang="ko-KR" sz="1200" dirty="0" smtClean="0">
                <a:solidFill>
                  <a:schemeClr val="tx1"/>
                </a:solidFill>
              </a:rPr>
              <a:t>4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EA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1" name="한쪽 모서리가 잘린 사각형 50"/>
          <p:cNvSpPr/>
          <p:nvPr/>
        </p:nvSpPr>
        <p:spPr>
          <a:xfrm>
            <a:off x="6924978" y="1745827"/>
            <a:ext cx="1853038" cy="45719"/>
          </a:xfrm>
          <a:prstGeom prst="snip1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6932606" y="1421791"/>
            <a:ext cx="17925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환</a:t>
            </a:r>
            <a:r>
              <a:rPr lang="ko-KR" altLang="en-US" dirty="0" smtClean="0">
                <a:solidFill>
                  <a:schemeClr val="tx1"/>
                </a:solidFill>
              </a:rPr>
              <a:t>경교통부</a:t>
            </a:r>
            <a:r>
              <a:rPr lang="en-US" altLang="ko-KR" sz="1300" dirty="0" smtClean="0">
                <a:solidFill>
                  <a:schemeClr val="tx1"/>
                </a:solidFill>
              </a:rPr>
              <a:t>(6</a:t>
            </a:r>
            <a:r>
              <a:rPr lang="ko-KR" altLang="en-US" sz="1300" dirty="0" smtClean="0">
                <a:solidFill>
                  <a:schemeClr val="tx1"/>
                </a:solidFill>
              </a:rPr>
              <a:t>개</a:t>
            </a:r>
            <a:r>
              <a:rPr lang="en-US" altLang="ko-KR" sz="1300" dirty="0" smtClean="0">
                <a:solidFill>
                  <a:schemeClr val="tx1"/>
                </a:solidFill>
              </a:rPr>
              <a:t>)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6969380" y="1870127"/>
            <a:ext cx="895160" cy="37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태양</a:t>
            </a:r>
            <a:r>
              <a:rPr lang="ko-KR" altLang="en-US" sz="1400" dirty="0">
                <a:solidFill>
                  <a:schemeClr val="tx1"/>
                </a:solidFill>
              </a:rPr>
              <a:t>광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955211" y="2155168"/>
            <a:ext cx="1792572" cy="522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∙ 천안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SB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플라자 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1EA</a:t>
            </a:r>
          </a:p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∙ 행복기숙사 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1EA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6986570" y="2821098"/>
            <a:ext cx="895160" cy="37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지열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6916074" y="3223730"/>
            <a:ext cx="1792572" cy="269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dirty="0" smtClean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∙ 천안</a:t>
            </a:r>
            <a:r>
              <a:rPr lang="en-US" altLang="ko-KR" sz="1200" dirty="0">
                <a:solidFill>
                  <a:srgbClr val="FF0000"/>
                </a:solidFill>
                <a:latin typeface="맑은 고딕" panose="020B0503020000020004" pitchFamily="50" charset="-127"/>
              </a:rPr>
              <a:t>SB</a:t>
            </a:r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</a:rPr>
              <a:t>플라자 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3EA</a:t>
            </a:r>
            <a:endParaRPr lang="en-US" altLang="ko-KR" sz="1200" dirty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∙ 행복기숙사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5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EA</a:t>
            </a:r>
            <a:endParaRPr lang="ko-KR" altLang="en-US" sz="1200" dirty="0">
              <a:solidFill>
                <a:schemeClr val="tx1"/>
              </a:solidFill>
            </a:endParaRPr>
          </a:p>
          <a:p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14686" y="1995686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14685" y="2972461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414685" y="3637393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414685" y="4254624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2558848" y="1994359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2555776" y="2931217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4723844" y="2928526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4716016" y="1987955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6876257" y="1977363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6876256" y="2931642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96574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0324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현황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467544" y="843558"/>
            <a:ext cx="3243196" cy="451764"/>
            <a:chOff x="323528" y="2913206"/>
            <a:chExt cx="3243196" cy="451764"/>
          </a:xfrm>
        </p:grpSpPr>
        <p:sp>
          <p:nvSpPr>
            <p:cNvPr id="13" name="Rectangle 4"/>
            <p:cNvSpPr/>
            <p:nvPr/>
          </p:nvSpPr>
          <p:spPr>
            <a:xfrm>
              <a:off x="430243" y="3283934"/>
              <a:ext cx="2989629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23528" y="2913206"/>
              <a:ext cx="32431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공단 </a:t>
              </a:r>
              <a:r>
                <a:rPr lang="ko-KR" altLang="en-US" sz="1600" b="1" dirty="0" err="1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신재생에너지설비</a:t>
              </a:r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 사용 실적 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97810"/>
              </p:ext>
            </p:extLst>
          </p:nvPr>
        </p:nvGraphicFramePr>
        <p:xfrm>
          <a:off x="153651" y="1419622"/>
          <a:ext cx="4445000" cy="2197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0000"/>
                <a:gridCol w="1155000"/>
                <a:gridCol w="712727"/>
                <a:gridCol w="1050000"/>
                <a:gridCol w="687273"/>
              </a:tblGrid>
              <a:tr h="18910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   지열 가동 실적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 dirty="0">
                          <a:effectLst/>
                        </a:rPr>
                        <a:t>기준 </a:t>
                      </a:r>
                      <a:r>
                        <a:rPr lang="en-US" altLang="ko-KR" sz="1100" u="none" strike="noStrike" dirty="0">
                          <a:effectLst/>
                        </a:rPr>
                        <a:t>: 2021. 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>11. 30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91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부서명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</a:rPr>
                        <a:t>사업장명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가동실적</a:t>
                      </a:r>
                      <a:r>
                        <a:rPr lang="en-US" altLang="ko-KR" sz="1100" b="1" u="none" strike="noStrike" dirty="0">
                          <a:effectLst/>
                        </a:rPr>
                        <a:t>(</a:t>
                      </a:r>
                      <a:r>
                        <a:rPr lang="en-US" sz="1100" b="1" u="none" strike="noStrike" dirty="0">
                          <a:effectLst/>
                        </a:rPr>
                        <a:t>kw)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비고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9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2021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2016 ~ 2020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9904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/>
                        <a:t>합계</a:t>
                      </a:r>
                      <a:endParaRPr lang="ko-KR" altLang="en-US" sz="1000" b="1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/>
                        <a:t>996,037</a:t>
                      </a:r>
                      <a:endParaRPr lang="ko-KR" altLang="en-US" sz="1000" b="1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/>
                        <a:t>635,123</a:t>
                      </a:r>
                      <a:endParaRPr lang="ko-KR" altLang="en-US" sz="1000" b="1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2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문화체육부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축구센터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455,682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363,957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2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생활체육부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북부스포츠센터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32,958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51,461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2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</a:rPr>
                        <a:t>공원운영부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추모공원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116,242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197,270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2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환경교통부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천안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SB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플라자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89,150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106,627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550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</a:rPr>
                        <a:t>동남구청사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391,155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22,435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539006"/>
              </p:ext>
            </p:extLst>
          </p:nvPr>
        </p:nvGraphicFramePr>
        <p:xfrm>
          <a:off x="164176" y="3761517"/>
          <a:ext cx="4444999" cy="10766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9399"/>
                <a:gridCol w="1157353"/>
                <a:gridCol w="712217"/>
                <a:gridCol w="1049249"/>
                <a:gridCol w="686781"/>
              </a:tblGrid>
              <a:tr h="29132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   태양열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 dirty="0">
                          <a:effectLst/>
                        </a:rPr>
                        <a:t>기준 </a:t>
                      </a:r>
                      <a:r>
                        <a:rPr lang="en-US" altLang="ko-KR" sz="1100" u="none" strike="noStrike" dirty="0">
                          <a:effectLst/>
                        </a:rPr>
                        <a:t>: 2021. 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>11. 30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86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부서명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</a:rPr>
                        <a:t>사업장명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가동실적</a:t>
                      </a:r>
                      <a:r>
                        <a:rPr lang="en-US" altLang="ko-KR" sz="1100" b="1" u="none" strike="noStrike" dirty="0">
                          <a:effectLst/>
                        </a:rPr>
                        <a:t>(</a:t>
                      </a:r>
                      <a:r>
                        <a:rPr lang="en-US" sz="1100" b="1" u="none" strike="noStrike" dirty="0">
                          <a:effectLst/>
                        </a:rPr>
                        <a:t>kw)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비고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1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2021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2016 ~ 2020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53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문화체육부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국민체육센터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99,000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271,750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" name="직사각형 18"/>
          <p:cNvSpPr/>
          <p:nvPr/>
        </p:nvSpPr>
        <p:spPr>
          <a:xfrm>
            <a:off x="158260" y="1457260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53651" y="3855726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2159916" y="1989846"/>
            <a:ext cx="679967" cy="22186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2159916" y="4625613"/>
            <a:ext cx="679967" cy="21602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65405"/>
              </p:ext>
            </p:extLst>
          </p:nvPr>
        </p:nvGraphicFramePr>
        <p:xfrm>
          <a:off x="4788024" y="1423248"/>
          <a:ext cx="4157029" cy="2185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5580"/>
                <a:gridCol w="1080173"/>
                <a:gridCol w="666553"/>
                <a:gridCol w="981975"/>
                <a:gridCol w="642748"/>
              </a:tblGrid>
              <a:tr h="14599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smtClean="0">
                          <a:effectLst/>
                        </a:rPr>
                        <a:t>   태양광 </a:t>
                      </a:r>
                      <a:r>
                        <a:rPr lang="ko-KR" altLang="en-US" sz="1100" u="none" strike="noStrike" dirty="0">
                          <a:effectLst/>
                        </a:rPr>
                        <a:t>가동 실적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 dirty="0">
                          <a:effectLst/>
                        </a:rPr>
                        <a:t>기준 </a:t>
                      </a:r>
                      <a:r>
                        <a:rPr lang="en-US" altLang="ko-KR" sz="1100" u="none" strike="noStrike" dirty="0">
                          <a:effectLst/>
                        </a:rPr>
                        <a:t>: 2021. 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>11. 30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59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부서명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</a:rPr>
                        <a:t>사업장명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가동실적</a:t>
                      </a:r>
                      <a:r>
                        <a:rPr lang="en-US" altLang="ko-KR" sz="1100" b="1" u="none" strike="noStrike" dirty="0">
                          <a:effectLst/>
                        </a:rPr>
                        <a:t>(</a:t>
                      </a:r>
                      <a:r>
                        <a:rPr lang="en-US" sz="1100" b="1" u="none" strike="noStrike" dirty="0">
                          <a:effectLst/>
                        </a:rPr>
                        <a:t>kw)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비고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45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2021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2016 ~ 2020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89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352,155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877,296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2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문화체육부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실내테니스장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53,315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306,683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2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축구센터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66,842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62,573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2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실내배드민턴장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42,971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240,902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2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생활체육부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북부스포츠센터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119,030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170,891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2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환경교통부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천안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SB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플라자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16,661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62,481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901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행복기숙사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53,336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33,766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4804875" y="1466193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660232" y="1956303"/>
            <a:ext cx="636385" cy="30197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198526"/>
              </p:ext>
            </p:extLst>
          </p:nvPr>
        </p:nvGraphicFramePr>
        <p:xfrm>
          <a:off x="4750589" y="3770449"/>
          <a:ext cx="4213899" cy="10766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5758"/>
                <a:gridCol w="1097181"/>
                <a:gridCol w="675188"/>
                <a:gridCol w="994697"/>
                <a:gridCol w="651075"/>
              </a:tblGrid>
              <a:tr h="29132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   </a:t>
                      </a:r>
                      <a:r>
                        <a:rPr lang="ko-KR" altLang="en-US" sz="1100" u="none" strike="noStrike" dirty="0" smtClean="0">
                          <a:effectLst/>
                        </a:rPr>
                        <a:t>연료전지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100" u="none" strike="noStrike" dirty="0">
                          <a:effectLst/>
                        </a:rPr>
                        <a:t>기준 </a:t>
                      </a:r>
                      <a:r>
                        <a:rPr lang="en-US" altLang="ko-KR" sz="1100" u="none" strike="noStrike" dirty="0">
                          <a:effectLst/>
                        </a:rPr>
                        <a:t>: 2021. </a:t>
                      </a:r>
                      <a:r>
                        <a:rPr lang="en-US" altLang="ko-KR" sz="1100" u="none" strike="noStrike" dirty="0" smtClean="0">
                          <a:effectLst/>
                        </a:rPr>
                        <a:t>11. 30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86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부서명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</a:rPr>
                        <a:t>사업장명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가동실적</a:t>
                      </a:r>
                      <a:r>
                        <a:rPr lang="en-US" altLang="ko-KR" sz="1100" b="1" u="none" strike="noStrike" dirty="0">
                          <a:effectLst/>
                        </a:rPr>
                        <a:t>(</a:t>
                      </a:r>
                      <a:r>
                        <a:rPr lang="en-US" sz="1100" b="1" u="none" strike="noStrike" dirty="0">
                          <a:effectLst/>
                        </a:rPr>
                        <a:t>kw)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비고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1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2021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2016 ~ 2020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53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문화체육부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국민체육센터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20,370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" name="직사각형 30"/>
          <p:cNvSpPr/>
          <p:nvPr/>
        </p:nvSpPr>
        <p:spPr>
          <a:xfrm>
            <a:off x="4766497" y="3864658"/>
            <a:ext cx="110313" cy="109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6638440" y="4628705"/>
            <a:ext cx="679967" cy="22186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0680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9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0324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현황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467544" y="843558"/>
            <a:ext cx="3243196" cy="451764"/>
            <a:chOff x="323528" y="2913206"/>
            <a:chExt cx="3243196" cy="451764"/>
          </a:xfrm>
        </p:grpSpPr>
        <p:sp>
          <p:nvSpPr>
            <p:cNvPr id="13" name="Rectangle 4"/>
            <p:cNvSpPr/>
            <p:nvPr/>
          </p:nvSpPr>
          <p:spPr>
            <a:xfrm>
              <a:off x="430243" y="3283934"/>
              <a:ext cx="2989629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23528" y="2913206"/>
              <a:ext cx="32431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공단 </a:t>
              </a:r>
              <a:r>
                <a:rPr lang="ko-KR" altLang="en-US" sz="1600" b="1" dirty="0" err="1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신재생에너지설비</a:t>
              </a:r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 사용 실적 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39552" y="1529022"/>
            <a:ext cx="3687082" cy="2962275"/>
            <a:chOff x="1528092" y="1131591"/>
            <a:chExt cx="1628700" cy="152789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2" name="Rectangle 12"/>
            <p:cNvSpPr>
              <a:spLocks noChangeAspect="1"/>
            </p:cNvSpPr>
            <p:nvPr/>
          </p:nvSpPr>
          <p:spPr>
            <a:xfrm>
              <a:off x="1528092" y="1131591"/>
              <a:ext cx="1628700" cy="1527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/>
            </a:p>
          </p:txBody>
        </p:sp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1544105" y="1146526"/>
              <a:ext cx="1612687" cy="31721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pPr>
                <a:buClr>
                  <a:srgbClr val="800000"/>
                </a:buClr>
                <a:buSzPct val="90000"/>
                <a:defRPr/>
              </a:pPr>
              <a:r>
                <a:rPr lang="ko-KR" altLang="en-US" sz="12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신재생에너지설비별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Calibri" pitchFamily="34" charset="0"/>
                </a:rPr>
                <a:t> 에너지절감 실적 </a:t>
              </a:r>
              <a:endParaRPr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Calibri" pitchFamily="34" charset="0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702554" y="2083600"/>
            <a:ext cx="3293381" cy="21178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250000"/>
              </a:lnSpc>
              <a:buFont typeface="Wingdings" pitchFamily="2" charset="2"/>
              <a:buChar char="§"/>
            </a:pPr>
            <a:r>
              <a:rPr lang="ko-KR" altLang="en-US" sz="1200" b="1" dirty="0">
                <a:solidFill>
                  <a:srgbClr val="002060"/>
                </a:solidFill>
              </a:rPr>
              <a:t>총 에너지절감 실적 </a:t>
            </a:r>
            <a:r>
              <a:rPr lang="en-US" altLang="ko-KR" sz="1200" b="1" dirty="0">
                <a:solidFill>
                  <a:srgbClr val="002060"/>
                </a:solidFill>
              </a:rPr>
              <a:t>: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85,843,570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원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  </a:t>
            </a:r>
            <a:endParaRPr lang="en-US" altLang="ko-KR" sz="1200" b="1" dirty="0">
              <a:solidFill>
                <a:srgbClr val="002060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200" b="1" dirty="0" smtClean="0">
                <a:solidFill>
                  <a:srgbClr val="002060"/>
                </a:solidFill>
              </a:rPr>
              <a:t>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-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지열 </a:t>
            </a:r>
            <a:r>
              <a:rPr lang="ko-KR" altLang="en-US" sz="1200" b="1" dirty="0">
                <a:solidFill>
                  <a:srgbClr val="002060"/>
                </a:solidFill>
              </a:rPr>
              <a:t>발전 설비 </a:t>
            </a:r>
            <a:r>
              <a:rPr lang="en-US" altLang="ko-KR" sz="1200" b="1" dirty="0">
                <a:solidFill>
                  <a:srgbClr val="002060"/>
                </a:solidFill>
              </a:rPr>
              <a:t>: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46,695,101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원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200" b="1" dirty="0">
                <a:solidFill>
                  <a:srgbClr val="002060"/>
                </a:solidFill>
              </a:rPr>
              <a:t>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-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태양광 발전 </a:t>
            </a:r>
            <a:r>
              <a:rPr lang="ko-KR" altLang="en-US" sz="1200" b="1" dirty="0">
                <a:solidFill>
                  <a:srgbClr val="002060"/>
                </a:solidFill>
              </a:rPr>
              <a:t>설비 </a:t>
            </a:r>
            <a:r>
              <a:rPr lang="en-US" altLang="ko-KR" sz="1200" b="1" dirty="0">
                <a:solidFill>
                  <a:srgbClr val="002060"/>
                </a:solidFill>
              </a:rPr>
              <a:t>: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29,363,909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원</a:t>
            </a:r>
            <a:endParaRPr lang="en-US" altLang="ko-KR" sz="1200" b="1" dirty="0" smtClean="0">
              <a:solidFill>
                <a:srgbClr val="002060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200" b="1" dirty="0">
                <a:solidFill>
                  <a:srgbClr val="002060"/>
                </a:solidFill>
              </a:rPr>
              <a:t> -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태양열 </a:t>
            </a:r>
            <a:r>
              <a:rPr lang="ko-KR" altLang="en-US" sz="1200" b="1" dirty="0">
                <a:solidFill>
                  <a:srgbClr val="002060"/>
                </a:solidFill>
              </a:rPr>
              <a:t>발전 설비 </a:t>
            </a:r>
            <a:r>
              <a:rPr lang="en-US" altLang="ko-KR" sz="1200" b="1" dirty="0">
                <a:solidFill>
                  <a:srgbClr val="002060"/>
                </a:solidFill>
              </a:rPr>
              <a:t>: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8,114,865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원</a:t>
            </a:r>
            <a:endParaRPr lang="en-US" altLang="ko-KR" sz="1200" b="1" dirty="0">
              <a:solidFill>
                <a:srgbClr val="002060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200" b="1" dirty="0" smtClean="0">
                <a:solidFill>
                  <a:srgbClr val="002060"/>
                </a:solidFill>
              </a:rPr>
              <a:t>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-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연료전지 발전 설비 </a:t>
            </a:r>
            <a:r>
              <a:rPr lang="en-US" altLang="ko-KR" sz="1200" b="1" dirty="0">
                <a:solidFill>
                  <a:srgbClr val="002060"/>
                </a:solidFill>
              </a:rPr>
              <a:t>: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1,669,695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원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 </a:t>
            </a:r>
            <a:endParaRPr lang="en-US" altLang="ko-KR" sz="1200" b="1" dirty="0">
              <a:solidFill>
                <a:srgbClr val="002060"/>
              </a:solidFill>
            </a:endParaRPr>
          </a:p>
          <a:p>
            <a:pPr algn="ctr"/>
            <a:endParaRPr lang="ko-KR" altLang="en-US" dirty="0"/>
          </a:p>
        </p:txBody>
      </p:sp>
      <p:sp>
        <p:nvSpPr>
          <p:cNvPr id="32" name="직사각형 31"/>
          <p:cNvSpPr/>
          <p:nvPr/>
        </p:nvSpPr>
        <p:spPr>
          <a:xfrm>
            <a:off x="709660" y="2156372"/>
            <a:ext cx="2952328" cy="32309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316" y="1519218"/>
            <a:ext cx="3718148" cy="297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259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592" y="1438276"/>
            <a:ext cx="3747808" cy="3232588"/>
          </a:xfrm>
          <a:prstGeom prst="rect">
            <a:avLst/>
          </a:prstGeom>
        </p:spPr>
      </p:pic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0324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현황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107504" y="842569"/>
            <a:ext cx="4078361" cy="883812"/>
            <a:chOff x="179512" y="2913206"/>
            <a:chExt cx="4078361" cy="883812"/>
          </a:xfrm>
        </p:grpSpPr>
        <p:sp>
          <p:nvSpPr>
            <p:cNvPr id="17" name="Rectangle 4"/>
            <p:cNvSpPr/>
            <p:nvPr/>
          </p:nvSpPr>
          <p:spPr>
            <a:xfrm>
              <a:off x="286227" y="3283934"/>
              <a:ext cx="1621477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179512" y="2913206"/>
              <a:ext cx="191751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공단 </a:t>
              </a:r>
              <a:r>
                <a:rPr lang="en-US" altLang="ko-KR" sz="1600" b="1" dirty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LED</a:t>
              </a:r>
              <a:r>
                <a:rPr lang="ko-KR" altLang="en-US" sz="1600" b="1" dirty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보급 현황  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79512" y="3512325"/>
              <a:ext cx="4078361" cy="2846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500"/>
                </a:lnSpc>
                <a:spcAft>
                  <a:spcPts val="600"/>
                </a:spcAft>
                <a:defRPr/>
              </a:pP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itchFamily="34" charset="0"/>
                </a:rPr>
                <a:t>∙ 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2021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년 </a:t>
              </a:r>
              <a:r>
                <a: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LED </a:t>
              </a: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보급 현황 조사 결과</a:t>
              </a:r>
              <a:r>
                <a:rPr lang="en-US" altLang="ko-KR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(2021. 12. 31 </a:t>
              </a:r>
              <a:r>
                <a:rPr lang="ko-KR" alt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기준</a:t>
              </a:r>
              <a:r>
                <a:rPr lang="en-US" altLang="ko-KR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)</a:t>
              </a:r>
              <a:r>
                <a:rPr lang="ko-KR" alt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 </a:t>
              </a:r>
              <a:endPara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393132"/>
              </p:ext>
            </p:extLst>
          </p:nvPr>
        </p:nvGraphicFramePr>
        <p:xfrm>
          <a:off x="179512" y="1783511"/>
          <a:ext cx="4570074" cy="2876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4"/>
                <a:gridCol w="628273"/>
                <a:gridCol w="628273"/>
                <a:gridCol w="538106"/>
                <a:gridCol w="578825"/>
                <a:gridCol w="695451"/>
                <a:gridCol w="700712"/>
              </a:tblGrid>
              <a:tr h="42097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부서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</a:rPr>
                        <a:t>년 보급률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년 보급률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040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전체 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등 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LED </a:t>
                      </a: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등 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보급률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전체 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등 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LED </a:t>
                      </a: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등 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보급률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70C0"/>
                          </a:solidFill>
                        </a:rPr>
                        <a:t>공단 전체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24,610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22,036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89.54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24,161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20,303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84.03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문화체육부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8,016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7,631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95.20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7,116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5,607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78.79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생활체육부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2,967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2,912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98.15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3,802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3,802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</a:rPr>
                        <a:t>공원운영부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6,743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4,609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68.35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5,133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2,820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54.94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13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환경교통부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6,884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6,884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8,110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8,074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99.56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6" name="그룹 25"/>
          <p:cNvGrpSpPr/>
          <p:nvPr/>
        </p:nvGrpSpPr>
        <p:grpSpPr>
          <a:xfrm>
            <a:off x="4923876" y="836756"/>
            <a:ext cx="2374368" cy="451764"/>
            <a:chOff x="323528" y="2913206"/>
            <a:chExt cx="2374368" cy="451764"/>
          </a:xfrm>
        </p:grpSpPr>
        <p:sp>
          <p:nvSpPr>
            <p:cNvPr id="27" name="Rectangle 4"/>
            <p:cNvSpPr/>
            <p:nvPr/>
          </p:nvSpPr>
          <p:spPr>
            <a:xfrm>
              <a:off x="430243" y="3283934"/>
              <a:ext cx="2085665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23528" y="2913206"/>
              <a:ext cx="23743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err="1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사업장별</a:t>
              </a:r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LED</a:t>
              </a:r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보급 현황  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5148064" y="3829708"/>
            <a:ext cx="3600400" cy="68625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4067943" y="2643757"/>
            <a:ext cx="648073" cy="43205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2267744" y="2643757"/>
            <a:ext cx="504056" cy="43204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8778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40324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경영 현황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107504" y="842569"/>
            <a:ext cx="2374368" cy="451764"/>
            <a:chOff x="179512" y="2913206"/>
            <a:chExt cx="2374368" cy="451764"/>
          </a:xfrm>
        </p:grpSpPr>
        <p:sp>
          <p:nvSpPr>
            <p:cNvPr id="17" name="Rectangle 4"/>
            <p:cNvSpPr/>
            <p:nvPr/>
          </p:nvSpPr>
          <p:spPr>
            <a:xfrm>
              <a:off x="286227" y="3283934"/>
              <a:ext cx="1621477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179512" y="2913206"/>
              <a:ext cx="23743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공단 </a:t>
              </a:r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실내 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LED</a:t>
              </a:r>
              <a:r>
                <a:rPr lang="ko-KR" altLang="en-US" sz="1600" b="1" dirty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보급 현황  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499992" y="843735"/>
            <a:ext cx="2420856" cy="451764"/>
            <a:chOff x="323528" y="2913206"/>
            <a:chExt cx="2420856" cy="451764"/>
          </a:xfrm>
        </p:grpSpPr>
        <p:sp>
          <p:nvSpPr>
            <p:cNvPr id="27" name="Rectangle 4"/>
            <p:cNvSpPr/>
            <p:nvPr/>
          </p:nvSpPr>
          <p:spPr>
            <a:xfrm>
              <a:off x="430243" y="3283934"/>
              <a:ext cx="2085665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23528" y="2913206"/>
              <a:ext cx="242085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공단 실외 </a:t>
              </a:r>
              <a:r>
                <a:rPr lang="en-US" altLang="ko-KR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LED </a:t>
              </a:r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보급 현황  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560180"/>
              </p:ext>
            </p:extLst>
          </p:nvPr>
        </p:nvGraphicFramePr>
        <p:xfrm>
          <a:off x="145942" y="1423473"/>
          <a:ext cx="4210034" cy="2876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735"/>
                <a:gridCol w="833373"/>
                <a:gridCol w="833373"/>
                <a:gridCol w="713772"/>
                <a:gridCol w="767781"/>
              </a:tblGrid>
              <a:tr h="42097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부서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</a:rPr>
                        <a:t>하반기 보급률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제외 수량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040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전체 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등 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LED </a:t>
                      </a: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등 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보급률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등 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70C0"/>
                          </a:solidFill>
                        </a:rPr>
                        <a:t>공단 전체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23,041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20,693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89.01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1,675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문화체육부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7,591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7,255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95.57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410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생활체육부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2,704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2,704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</a:rPr>
                        <a:t>공원운영부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5,989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3,977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66.41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1,265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13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환경교통부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6,757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6,757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411210"/>
              </p:ext>
            </p:extLst>
          </p:nvPr>
        </p:nvGraphicFramePr>
        <p:xfrm>
          <a:off x="4572000" y="1419624"/>
          <a:ext cx="4210034" cy="2876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735"/>
                <a:gridCol w="833373"/>
                <a:gridCol w="833373"/>
                <a:gridCol w="713772"/>
                <a:gridCol w="767781"/>
              </a:tblGrid>
              <a:tr h="42097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부서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baseline="0" dirty="0" smtClean="0">
                          <a:solidFill>
                            <a:schemeClr val="tx1"/>
                          </a:solidFill>
                        </a:rPr>
                        <a:t>하반기 보급률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제외 수량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040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전체 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등 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LED </a:t>
                      </a: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등 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보급률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등 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70C0"/>
                          </a:solidFill>
                        </a:rPr>
                        <a:t>공단 전체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1,569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1,343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85.6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ko-KR" altLang="en-US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문화체육부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425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376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88.47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생활체육부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263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208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79.09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59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</a:rPr>
                        <a:t>공원운영부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754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632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83.82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13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환경환경부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127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127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158226" y="2295310"/>
            <a:ext cx="4197749" cy="35576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4571940" y="2295309"/>
            <a:ext cx="4197749" cy="35576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62658" y="4393259"/>
            <a:ext cx="2565126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500"/>
              </a:lnSpc>
              <a:spcAft>
                <a:spcPts val="600"/>
              </a:spcAft>
              <a:defRPr/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※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나눔고딕" pitchFamily="50" charset="-127"/>
                <a:cs typeface="Calibri" pitchFamily="34" charset="0"/>
              </a:rPr>
              <a:t>제외 등 수량은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나눔고딕" pitchFamily="50" charset="-127"/>
                <a:cs typeface="Calibri" pitchFamily="34" charset="0"/>
              </a:rPr>
              <a:t>LED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나눔고딕" pitchFamily="50" charset="-127"/>
                <a:cs typeface="Calibri" pitchFamily="34" charset="0"/>
              </a:rPr>
              <a:t>로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나눔고딕" pitchFamily="50" charset="-127"/>
                <a:cs typeface="Calibri" pitchFamily="34" charset="0"/>
              </a:rPr>
              <a:t>계상</a:t>
            </a:r>
            <a:endParaRPr lang="en-US" altLang="ko-KR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1921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19" y="170334"/>
            <a:ext cx="5688633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공단 </a:t>
            </a:r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</a:t>
            </a:r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경영 부가 활동</a:t>
            </a:r>
            <a:endParaRPr lang="en-US" altLang="ko-KR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Rectangle 12"/>
          <p:cNvSpPr>
            <a:spLocks noChangeAspect="1"/>
          </p:cNvSpPr>
          <p:nvPr/>
        </p:nvSpPr>
        <p:spPr>
          <a:xfrm>
            <a:off x="4613903" y="900708"/>
            <a:ext cx="4540736" cy="185648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Rectangle 12"/>
          <p:cNvSpPr>
            <a:spLocks noChangeAspect="1"/>
          </p:cNvSpPr>
          <p:nvPr/>
        </p:nvSpPr>
        <p:spPr>
          <a:xfrm>
            <a:off x="0" y="2757189"/>
            <a:ext cx="4610929" cy="185648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5903" y="1371421"/>
            <a:ext cx="415304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err="1" smtClean="0"/>
              <a:t>녹지관리반</a:t>
            </a:r>
            <a:r>
              <a:rPr lang="ko-KR" altLang="en-US" sz="1600" dirty="0" smtClean="0"/>
              <a:t> 수목 </a:t>
            </a:r>
            <a:r>
              <a:rPr lang="ko-KR" altLang="en-US" sz="1600" dirty="0" err="1" smtClean="0"/>
              <a:t>식재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- </a:t>
            </a:r>
            <a:r>
              <a:rPr lang="ko-KR" altLang="en-US" sz="1600" dirty="0" smtClean="0"/>
              <a:t>식목일 행사 </a:t>
            </a:r>
            <a:r>
              <a:rPr lang="en-US" altLang="ko-KR" sz="1600" dirty="0" smtClean="0"/>
              <a:t>: 8000</a:t>
            </a:r>
            <a:r>
              <a:rPr lang="ko-KR" altLang="en-US" sz="1600" dirty="0" smtClean="0"/>
              <a:t>주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사업장 수목 </a:t>
            </a:r>
            <a:r>
              <a:rPr lang="ko-KR" altLang="en-US" sz="1600" dirty="0" err="1" smtClean="0"/>
              <a:t>식재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13,210</a:t>
            </a:r>
            <a:r>
              <a:rPr lang="ko-KR" altLang="en-US" sz="1600" dirty="0" smtClean="0"/>
              <a:t>본</a:t>
            </a:r>
            <a:r>
              <a:rPr lang="en-US" altLang="ko-KR" sz="1600" dirty="0" smtClean="0"/>
              <a:t>,  2,400</a:t>
            </a:r>
            <a:r>
              <a:rPr lang="ko-KR" altLang="en-US" sz="1600" dirty="0" smtClean="0"/>
              <a:t>주</a:t>
            </a:r>
            <a:r>
              <a:rPr lang="en-US" altLang="ko-KR" sz="1600" dirty="0" smtClean="0"/>
              <a:t> 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4806142" y="3027605"/>
            <a:ext cx="437437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사업장 자체 수목 </a:t>
            </a:r>
            <a:r>
              <a:rPr lang="ko-KR" altLang="en-US" sz="1600" dirty="0" err="1" smtClean="0"/>
              <a:t>식재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국민체육센터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200</a:t>
            </a:r>
            <a:r>
              <a:rPr lang="ko-KR" altLang="en-US" sz="1600" dirty="0" smtClean="0"/>
              <a:t>주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/ </a:t>
            </a:r>
            <a:r>
              <a:rPr lang="ko-KR" altLang="en-US" sz="1600" dirty="0" smtClean="0"/>
              <a:t>야구장 </a:t>
            </a:r>
            <a:r>
              <a:rPr lang="en-US" altLang="ko-KR" sz="1600" dirty="0" smtClean="0"/>
              <a:t>: 790</a:t>
            </a:r>
            <a:r>
              <a:rPr lang="ko-KR" altLang="en-US" sz="1600" dirty="0" smtClean="0"/>
              <a:t>주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- </a:t>
            </a:r>
            <a:r>
              <a:rPr lang="ko-KR" altLang="en-US" sz="1600" dirty="0" smtClean="0"/>
              <a:t>북부스포츠센터 </a:t>
            </a:r>
            <a:r>
              <a:rPr lang="en-US" altLang="ko-KR" sz="1600" dirty="0" smtClean="0"/>
              <a:t>: 26</a:t>
            </a:r>
            <a:r>
              <a:rPr lang="ko-KR" altLang="en-US" sz="1600" dirty="0" smtClean="0"/>
              <a:t>종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- </a:t>
            </a:r>
            <a:r>
              <a:rPr lang="ko-KR" altLang="en-US" sz="1600" dirty="0" err="1" smtClean="0"/>
              <a:t>태학산자연휴양림</a:t>
            </a:r>
            <a:r>
              <a:rPr lang="ko-KR" altLang="en-US" sz="1600" dirty="0" smtClean="0"/>
              <a:t>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5,500</a:t>
            </a:r>
            <a:r>
              <a:rPr lang="ko-KR" altLang="en-US" sz="1600" dirty="0" smtClean="0"/>
              <a:t>주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endParaRPr lang="en-US" altLang="ko-KR" sz="1600" dirty="0"/>
          </a:p>
        </p:txBody>
      </p:sp>
      <p:sp>
        <p:nvSpPr>
          <p:cNvPr id="19" name="왼쪽으로 구부러진 화살표 18"/>
          <p:cNvSpPr/>
          <p:nvPr/>
        </p:nvSpPr>
        <p:spPr>
          <a:xfrm rot="10800000">
            <a:off x="39053" y="2585736"/>
            <a:ext cx="212466" cy="360040"/>
          </a:xfrm>
          <a:prstGeom prst="curvedLef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오른쪽으로 구부러진 화살표 19"/>
          <p:cNvSpPr/>
          <p:nvPr/>
        </p:nvSpPr>
        <p:spPr>
          <a:xfrm>
            <a:off x="4648240" y="2571750"/>
            <a:ext cx="211792" cy="360040"/>
          </a:xfrm>
          <a:prstGeom prst="curv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7544" y="2376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573" y="1044798"/>
            <a:ext cx="1965600" cy="160419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2" y="1044798"/>
            <a:ext cx="1889416" cy="160419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78" y="2872544"/>
            <a:ext cx="1965600" cy="163397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2424" y="2872543"/>
            <a:ext cx="1936528" cy="1633975"/>
          </a:xfrm>
          <a:prstGeom prst="rect">
            <a:avLst/>
          </a:prstGeom>
        </p:spPr>
      </p:pic>
      <p:sp>
        <p:nvSpPr>
          <p:cNvPr id="22" name="Text Placeholder 27"/>
          <p:cNvSpPr txBox="1">
            <a:spLocks/>
          </p:cNvSpPr>
          <p:nvPr/>
        </p:nvSpPr>
        <p:spPr>
          <a:xfrm>
            <a:off x="169695" y="710454"/>
            <a:ext cx="419925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1. </a:t>
            </a:r>
            <a:r>
              <a:rPr lang="ko-KR" altLang="en-US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녹색지역 조성</a:t>
            </a:r>
            <a:endParaRPr lang="en-US" altLang="ko-KR" sz="1600" spc="0" dirty="0">
              <a:solidFill>
                <a:srgbClr val="00206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95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19" y="170334"/>
            <a:ext cx="5688633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공단 </a:t>
            </a:r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</a:t>
            </a:r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경영 부가 활동</a:t>
            </a:r>
            <a:endParaRPr lang="en-US" altLang="ko-KR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Rectangle 12"/>
          <p:cNvSpPr>
            <a:spLocks noChangeAspect="1"/>
          </p:cNvSpPr>
          <p:nvPr/>
        </p:nvSpPr>
        <p:spPr>
          <a:xfrm>
            <a:off x="4613903" y="900708"/>
            <a:ext cx="4540736" cy="185648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Rectangle 12"/>
          <p:cNvSpPr>
            <a:spLocks noChangeAspect="1"/>
          </p:cNvSpPr>
          <p:nvPr/>
        </p:nvSpPr>
        <p:spPr>
          <a:xfrm>
            <a:off x="0" y="2757189"/>
            <a:ext cx="4610929" cy="185648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5903" y="1371421"/>
            <a:ext cx="4153049" cy="11772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err="1"/>
              <a:t>스마트가든볼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설치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500" dirty="0" smtClean="0"/>
              <a:t>- </a:t>
            </a:r>
            <a:r>
              <a:rPr lang="ko-KR" altLang="en-US" sz="1500" dirty="0" smtClean="0"/>
              <a:t>녹색휴식공간 설치로 </a:t>
            </a:r>
            <a:r>
              <a:rPr lang="en-US" altLang="ko-KR" sz="1500" dirty="0" smtClean="0"/>
              <a:t>35.5m</a:t>
            </a:r>
            <a:r>
              <a:rPr lang="en-US" altLang="ko-KR" sz="1500" baseline="30000" dirty="0" smtClean="0"/>
              <a:t>2</a:t>
            </a:r>
            <a:r>
              <a:rPr lang="en-US" altLang="ko-KR" sz="1500" dirty="0"/>
              <a:t> </a:t>
            </a:r>
            <a:r>
              <a:rPr lang="ko-KR" altLang="en-US" sz="1500" dirty="0" smtClean="0"/>
              <a:t>실내정원 조성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dirty="0"/>
              <a:t> </a:t>
            </a:r>
            <a:r>
              <a:rPr lang="en-US" altLang="ko-KR" sz="1500" dirty="0" smtClean="0"/>
              <a:t>- </a:t>
            </a:r>
            <a:r>
              <a:rPr lang="ko-KR" altLang="en-US" sz="1500" dirty="0" err="1" smtClean="0"/>
              <a:t>한들문화센터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북부스포츠센터</a:t>
            </a:r>
            <a:r>
              <a:rPr lang="en-US" altLang="ko-KR" sz="1500" dirty="0" smtClean="0"/>
              <a:t> </a:t>
            </a:r>
            <a:endParaRPr lang="en-US" altLang="ko-KR" sz="1500" dirty="0"/>
          </a:p>
        </p:txBody>
      </p:sp>
      <p:sp>
        <p:nvSpPr>
          <p:cNvPr id="17" name="TextBox 16"/>
          <p:cNvSpPr txBox="1"/>
          <p:nvPr/>
        </p:nvSpPr>
        <p:spPr>
          <a:xfrm>
            <a:off x="4806142" y="3027605"/>
            <a:ext cx="437437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생활밀착형 숲 조성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- </a:t>
            </a:r>
            <a:r>
              <a:rPr lang="ko-KR" altLang="en-US" sz="1600" dirty="0" smtClean="0"/>
              <a:t>유휴부지 활용으로 실외정원 </a:t>
            </a:r>
            <a:r>
              <a:rPr lang="en-US" altLang="ko-KR" sz="1600" dirty="0" smtClean="0"/>
              <a:t>2,000</a:t>
            </a:r>
            <a:r>
              <a:rPr lang="en-US" altLang="ko-KR" sz="1600" dirty="0"/>
              <a:t>m</a:t>
            </a:r>
            <a:r>
              <a:rPr lang="en-US" altLang="ko-KR" sz="1600" baseline="30000" dirty="0"/>
              <a:t>2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구성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천안축구센터</a:t>
            </a:r>
            <a:r>
              <a:rPr lang="en-US" altLang="ko-KR" sz="1600" dirty="0" smtClean="0"/>
              <a:t> </a:t>
            </a:r>
            <a:endParaRPr lang="en-US" altLang="ko-KR" sz="1600" dirty="0"/>
          </a:p>
        </p:txBody>
      </p:sp>
      <p:sp>
        <p:nvSpPr>
          <p:cNvPr id="19" name="왼쪽으로 구부러진 화살표 18"/>
          <p:cNvSpPr/>
          <p:nvPr/>
        </p:nvSpPr>
        <p:spPr>
          <a:xfrm rot="10800000">
            <a:off x="39053" y="2585736"/>
            <a:ext cx="212466" cy="360040"/>
          </a:xfrm>
          <a:prstGeom prst="curvedLef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오른쪽으로 구부러진 화살표 19"/>
          <p:cNvSpPr/>
          <p:nvPr/>
        </p:nvSpPr>
        <p:spPr>
          <a:xfrm>
            <a:off x="4648240" y="2571750"/>
            <a:ext cx="211792" cy="360040"/>
          </a:xfrm>
          <a:prstGeom prst="curv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7544" y="2376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 Placeholder 27"/>
          <p:cNvSpPr txBox="1">
            <a:spLocks/>
          </p:cNvSpPr>
          <p:nvPr/>
        </p:nvSpPr>
        <p:spPr>
          <a:xfrm>
            <a:off x="169695" y="710454"/>
            <a:ext cx="419925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1. </a:t>
            </a:r>
            <a:r>
              <a:rPr lang="ko-KR" altLang="en-US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녹색지역 조성</a:t>
            </a:r>
            <a:endParaRPr lang="en-US" altLang="ko-KR" sz="1600" spc="0" dirty="0">
              <a:solidFill>
                <a:srgbClr val="00206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859782"/>
            <a:ext cx="1925463" cy="15981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1645" y="2855122"/>
            <a:ext cx="1927307" cy="160941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724" y="985950"/>
            <a:ext cx="1873386" cy="164766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3326" y="984077"/>
            <a:ext cx="1899153" cy="165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7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Rectangle 12"/>
          <p:cNvSpPr>
            <a:spLocks noChangeAspect="1"/>
          </p:cNvSpPr>
          <p:nvPr/>
        </p:nvSpPr>
        <p:spPr>
          <a:xfrm>
            <a:off x="-9037" y="2758676"/>
            <a:ext cx="4615014" cy="185648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950" y="1635646"/>
            <a:ext cx="450011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친환경 차량 구입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- </a:t>
            </a:r>
            <a:r>
              <a:rPr lang="ko-KR" altLang="en-US" sz="1600" dirty="0" smtClean="0"/>
              <a:t>전기화물차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대 구입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종합운동장</a:t>
            </a:r>
            <a:r>
              <a:rPr lang="en-US" altLang="ko-KR" sz="1600" dirty="0" smtClean="0"/>
              <a:t>)</a:t>
            </a:r>
          </a:p>
        </p:txBody>
      </p:sp>
      <p:sp>
        <p:nvSpPr>
          <p:cNvPr id="19" name="왼쪽으로 구부러진 화살표 18"/>
          <p:cNvSpPr/>
          <p:nvPr/>
        </p:nvSpPr>
        <p:spPr>
          <a:xfrm rot="10800000">
            <a:off x="39053" y="2593926"/>
            <a:ext cx="212466" cy="360040"/>
          </a:xfrm>
          <a:prstGeom prst="curvedLef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923244"/>
            <a:ext cx="1905706" cy="156906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635" y="2923245"/>
            <a:ext cx="2050512" cy="1580134"/>
          </a:xfrm>
          <a:prstGeom prst="rect">
            <a:avLst/>
          </a:prstGeom>
        </p:spPr>
      </p:pic>
      <p:sp>
        <p:nvSpPr>
          <p:cNvPr id="23" name="Text Placeholder 27"/>
          <p:cNvSpPr txBox="1">
            <a:spLocks/>
          </p:cNvSpPr>
          <p:nvPr/>
        </p:nvSpPr>
        <p:spPr>
          <a:xfrm>
            <a:off x="251519" y="170334"/>
            <a:ext cx="5688633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공단 </a:t>
            </a:r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</a:t>
            </a:r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경영 부가 활동</a:t>
            </a:r>
            <a:endParaRPr lang="en-US" altLang="ko-KR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4613903" y="900708"/>
            <a:ext cx="4540736" cy="185648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11236" y="3027605"/>
            <a:ext cx="456927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공단 사무실 및 사업장 타이머 설치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- </a:t>
            </a:r>
            <a:r>
              <a:rPr lang="ko-KR" altLang="en-US" sz="1600" dirty="0" smtClean="0"/>
              <a:t>정수기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복합기</a:t>
            </a:r>
            <a:r>
              <a:rPr lang="ko-KR" altLang="en-US" sz="1600" dirty="0" smtClean="0"/>
              <a:t> 등 </a:t>
            </a:r>
            <a:r>
              <a:rPr lang="en-US" altLang="ko-KR" sz="1600" dirty="0" smtClean="0"/>
              <a:t>112</a:t>
            </a:r>
            <a:r>
              <a:rPr lang="ko-KR" altLang="en-US" sz="1600" dirty="0" smtClean="0"/>
              <a:t>대 전기 타이머 설치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전기료 약 </a:t>
            </a:r>
            <a:r>
              <a:rPr lang="en-US" altLang="ko-KR" sz="1600" dirty="0" smtClean="0"/>
              <a:t>5,584</a:t>
            </a:r>
            <a:r>
              <a:rPr lang="ko-KR" altLang="en-US" sz="1600" dirty="0" smtClean="0"/>
              <a:t>천원 절약</a:t>
            </a:r>
            <a:r>
              <a:rPr lang="en-US" altLang="ko-KR" sz="1600" dirty="0" smtClean="0"/>
              <a:t>(9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~ 12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)</a:t>
            </a:r>
            <a:endParaRPr lang="en-US" altLang="ko-KR" sz="1600" dirty="0"/>
          </a:p>
        </p:txBody>
      </p:sp>
      <p:sp>
        <p:nvSpPr>
          <p:cNvPr id="17" name="오른쪽으로 구부러진 화살표 16"/>
          <p:cNvSpPr/>
          <p:nvPr/>
        </p:nvSpPr>
        <p:spPr>
          <a:xfrm>
            <a:off x="4648240" y="2571750"/>
            <a:ext cx="211792" cy="360040"/>
          </a:xfrm>
          <a:prstGeom prst="curv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Text Placeholder 27"/>
          <p:cNvSpPr txBox="1">
            <a:spLocks/>
          </p:cNvSpPr>
          <p:nvPr/>
        </p:nvSpPr>
        <p:spPr>
          <a:xfrm>
            <a:off x="169695" y="710454"/>
            <a:ext cx="419925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2. </a:t>
            </a:r>
            <a:r>
              <a:rPr lang="ko-KR" altLang="en-US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설비 운영 및 구축</a:t>
            </a:r>
            <a:endParaRPr lang="en-US" altLang="ko-KR" sz="1600" spc="0" dirty="0">
              <a:solidFill>
                <a:srgbClr val="00206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189" y="1016521"/>
            <a:ext cx="1835059" cy="160972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8793" y="1016521"/>
            <a:ext cx="1975695" cy="163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9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Rectangle 12"/>
          <p:cNvSpPr>
            <a:spLocks noChangeAspect="1"/>
          </p:cNvSpPr>
          <p:nvPr/>
        </p:nvSpPr>
        <p:spPr>
          <a:xfrm>
            <a:off x="-9037" y="2758676"/>
            <a:ext cx="4615014" cy="185648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692" y="1423459"/>
            <a:ext cx="450011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건물 외벽 창호 단열필름 설치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- 1</a:t>
            </a:r>
            <a:r>
              <a:rPr lang="ko-KR" altLang="en-US" sz="1600" dirty="0" smtClean="0"/>
              <a:t>층 </a:t>
            </a:r>
            <a:r>
              <a:rPr lang="en-US" altLang="ko-KR" sz="1600" dirty="0" smtClean="0"/>
              <a:t>~3</a:t>
            </a:r>
            <a:r>
              <a:rPr lang="ko-KR" altLang="en-US" sz="1600" dirty="0" smtClean="0"/>
              <a:t>층 로비 및 사무실 </a:t>
            </a:r>
            <a:r>
              <a:rPr lang="en-US" altLang="ko-KR" sz="1600" dirty="0" smtClean="0"/>
              <a:t>120m</a:t>
            </a:r>
            <a:r>
              <a:rPr lang="en-US" altLang="ko-KR" sz="1600" baseline="30000" dirty="0" smtClean="0"/>
              <a:t>2</a:t>
            </a:r>
            <a:r>
              <a:rPr lang="en-US" altLang="ko-KR" sz="1600" dirty="0"/>
              <a:t> </a:t>
            </a:r>
            <a:r>
              <a:rPr lang="ko-KR" altLang="en-US" sz="1600" dirty="0" smtClean="0"/>
              <a:t>설치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북부스포츠센터</a:t>
            </a:r>
            <a:endParaRPr lang="en-US" altLang="ko-KR" sz="1600" dirty="0" smtClean="0"/>
          </a:p>
        </p:txBody>
      </p:sp>
      <p:sp>
        <p:nvSpPr>
          <p:cNvPr id="19" name="왼쪽으로 구부러진 화살표 18"/>
          <p:cNvSpPr/>
          <p:nvPr/>
        </p:nvSpPr>
        <p:spPr>
          <a:xfrm rot="10800000">
            <a:off x="39053" y="2593926"/>
            <a:ext cx="212466" cy="360040"/>
          </a:xfrm>
          <a:prstGeom prst="curvedLef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 Placeholder 27"/>
          <p:cNvSpPr txBox="1">
            <a:spLocks/>
          </p:cNvSpPr>
          <p:nvPr/>
        </p:nvSpPr>
        <p:spPr>
          <a:xfrm>
            <a:off x="251519" y="170334"/>
            <a:ext cx="5688633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공단 </a:t>
            </a:r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</a:t>
            </a:r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경영 부가 활동</a:t>
            </a:r>
            <a:endParaRPr lang="en-US" altLang="ko-KR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4613903" y="900708"/>
            <a:ext cx="4540736" cy="185648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11236" y="3027605"/>
            <a:ext cx="456927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추모공원 노후 </a:t>
            </a:r>
            <a:r>
              <a:rPr lang="ko-KR" altLang="en-US" sz="1600" dirty="0" err="1" smtClean="0"/>
              <a:t>화장로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기 교체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- </a:t>
            </a:r>
            <a:r>
              <a:rPr lang="ko-KR" altLang="en-US" sz="1600" dirty="0" smtClean="0"/>
              <a:t>작년 대비 가스 사용량 </a:t>
            </a:r>
            <a:r>
              <a:rPr lang="en-US" altLang="ko-KR" sz="1600" dirty="0" smtClean="0"/>
              <a:t>42,527kg </a:t>
            </a:r>
            <a:r>
              <a:rPr lang="ko-KR" altLang="en-US" sz="1600" dirty="0" smtClean="0"/>
              <a:t>감축</a:t>
            </a:r>
            <a:endParaRPr lang="en-US" altLang="ko-KR" sz="1600" dirty="0"/>
          </a:p>
        </p:txBody>
      </p:sp>
      <p:sp>
        <p:nvSpPr>
          <p:cNvPr id="17" name="오른쪽으로 구부러진 화살표 16"/>
          <p:cNvSpPr/>
          <p:nvPr/>
        </p:nvSpPr>
        <p:spPr>
          <a:xfrm>
            <a:off x="4648240" y="2571750"/>
            <a:ext cx="211792" cy="360040"/>
          </a:xfrm>
          <a:prstGeom prst="curv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57" y="2929010"/>
            <a:ext cx="1888879" cy="15869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2231" y="2924573"/>
            <a:ext cx="1881737" cy="1591393"/>
          </a:xfrm>
          <a:prstGeom prst="rect">
            <a:avLst/>
          </a:prstGeom>
        </p:spPr>
      </p:pic>
      <p:sp>
        <p:nvSpPr>
          <p:cNvPr id="18" name="Text Placeholder 27"/>
          <p:cNvSpPr txBox="1">
            <a:spLocks/>
          </p:cNvSpPr>
          <p:nvPr/>
        </p:nvSpPr>
        <p:spPr>
          <a:xfrm>
            <a:off x="169695" y="710454"/>
            <a:ext cx="419925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2. </a:t>
            </a:r>
            <a:r>
              <a:rPr lang="ko-KR" altLang="en-US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설비 운영 및 구축</a:t>
            </a:r>
            <a:endParaRPr lang="en-US" altLang="ko-KR" sz="1600" spc="0" dirty="0">
              <a:solidFill>
                <a:srgbClr val="00206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4699" y="1031351"/>
            <a:ext cx="1855938" cy="162039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1228" y="1031351"/>
            <a:ext cx="1875491" cy="159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4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Rectangle 12"/>
          <p:cNvSpPr>
            <a:spLocks noChangeAspect="1"/>
          </p:cNvSpPr>
          <p:nvPr/>
        </p:nvSpPr>
        <p:spPr>
          <a:xfrm>
            <a:off x="4613903" y="900708"/>
            <a:ext cx="4540736" cy="185648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Rectangle 12"/>
          <p:cNvSpPr>
            <a:spLocks noChangeAspect="1"/>
          </p:cNvSpPr>
          <p:nvPr/>
        </p:nvSpPr>
        <p:spPr>
          <a:xfrm>
            <a:off x="0" y="2757189"/>
            <a:ext cx="4610929" cy="185648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5903" y="1371421"/>
            <a:ext cx="334798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빗물이용시설 활용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- </a:t>
            </a:r>
            <a:r>
              <a:rPr lang="ko-KR" altLang="en-US" sz="1600" dirty="0" smtClean="0"/>
              <a:t>우수 조경용수로 활용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(</a:t>
            </a:r>
            <a:r>
              <a:rPr lang="ko-KR" altLang="en-US" sz="1600" dirty="0" err="1" smtClean="0"/>
              <a:t>한들문화센터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북부스포츠센터</a:t>
            </a:r>
            <a:r>
              <a:rPr lang="en-US" altLang="ko-KR" sz="1600" dirty="0" smtClean="0"/>
              <a:t>) 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4611236" y="3027605"/>
            <a:ext cx="456927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/>
              <a:t>빗물이용시설 활용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- </a:t>
            </a:r>
            <a:r>
              <a:rPr lang="ko-KR" altLang="en-US" sz="1600" dirty="0" smtClean="0"/>
              <a:t>상하수도 요금 감면 실시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(</a:t>
            </a:r>
            <a:r>
              <a:rPr lang="ko-KR" altLang="en-US" sz="1600" dirty="0" smtClean="0"/>
              <a:t>실내테니스장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실내배드민턴장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행정복합타운</a:t>
            </a:r>
            <a:r>
              <a:rPr lang="en-US" altLang="ko-KR" sz="1600" dirty="0" smtClean="0"/>
              <a:t>) </a:t>
            </a:r>
            <a:endParaRPr lang="en-US" altLang="ko-KR" sz="1600" dirty="0"/>
          </a:p>
        </p:txBody>
      </p:sp>
      <p:sp>
        <p:nvSpPr>
          <p:cNvPr id="19" name="왼쪽으로 구부러진 화살표 18"/>
          <p:cNvSpPr/>
          <p:nvPr/>
        </p:nvSpPr>
        <p:spPr>
          <a:xfrm rot="10800000">
            <a:off x="39053" y="2585736"/>
            <a:ext cx="212466" cy="360040"/>
          </a:xfrm>
          <a:prstGeom prst="curvedLef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오른쪽으로 구부러진 화살표 19"/>
          <p:cNvSpPr/>
          <p:nvPr/>
        </p:nvSpPr>
        <p:spPr>
          <a:xfrm>
            <a:off x="4648240" y="2571750"/>
            <a:ext cx="211792" cy="360040"/>
          </a:xfrm>
          <a:prstGeom prst="curv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7544" y="2376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_x266260400" descr="EMB00003a4837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13" y="2970105"/>
            <a:ext cx="1965600" cy="147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283395840" descr="EMB00003a4837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71483"/>
            <a:ext cx="1964981" cy="150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4973" y="1051401"/>
            <a:ext cx="1865476" cy="153666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9350" y="1047926"/>
            <a:ext cx="1802145" cy="1523823"/>
          </a:xfrm>
          <a:prstGeom prst="rect">
            <a:avLst/>
          </a:prstGeom>
        </p:spPr>
      </p:pic>
      <p:sp>
        <p:nvSpPr>
          <p:cNvPr id="29" name="Text Placeholder 27"/>
          <p:cNvSpPr txBox="1">
            <a:spLocks/>
          </p:cNvSpPr>
          <p:nvPr/>
        </p:nvSpPr>
        <p:spPr>
          <a:xfrm>
            <a:off x="251519" y="170334"/>
            <a:ext cx="5688633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공단 </a:t>
            </a:r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</a:t>
            </a:r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경영 부가 활동</a:t>
            </a:r>
            <a:endParaRPr lang="en-US" altLang="ko-KR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22" name="Text Placeholder 27"/>
          <p:cNvSpPr txBox="1">
            <a:spLocks/>
          </p:cNvSpPr>
          <p:nvPr/>
        </p:nvSpPr>
        <p:spPr>
          <a:xfrm>
            <a:off x="169695" y="710454"/>
            <a:ext cx="419925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2. </a:t>
            </a:r>
            <a:r>
              <a:rPr lang="ko-KR" altLang="en-US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설비 운영 및 구축</a:t>
            </a:r>
            <a:endParaRPr lang="en-US" altLang="ko-KR" sz="1600" spc="0" dirty="0">
              <a:solidFill>
                <a:srgbClr val="00206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25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Rectangle 12"/>
          <p:cNvSpPr>
            <a:spLocks noChangeAspect="1"/>
          </p:cNvSpPr>
          <p:nvPr/>
        </p:nvSpPr>
        <p:spPr>
          <a:xfrm>
            <a:off x="-9037" y="2758676"/>
            <a:ext cx="4615014" cy="185648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9706" y="1167654"/>
            <a:ext cx="4500113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공단 에너지의 날 행사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사무실 소등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냉방기 순차운휴 실시</a:t>
            </a:r>
            <a:endParaRPr lang="en-US" altLang="ko-KR" sz="1600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/>
              <a:t>북부스포츠센터 친환경 경영 </a:t>
            </a:r>
            <a:r>
              <a:rPr lang="ko-KR" altLang="en-US" sz="1600" dirty="0" smtClean="0"/>
              <a:t>캠페인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- </a:t>
            </a:r>
            <a:r>
              <a:rPr lang="ko-KR" altLang="en-US" sz="1600" dirty="0" smtClean="0"/>
              <a:t>에너지 절약 관련 길거리 홍보 활동 실시</a:t>
            </a:r>
            <a:endParaRPr lang="en-US" altLang="ko-KR" sz="1600" dirty="0"/>
          </a:p>
        </p:txBody>
      </p:sp>
      <p:sp>
        <p:nvSpPr>
          <p:cNvPr id="19" name="왼쪽으로 구부러진 화살표 18"/>
          <p:cNvSpPr/>
          <p:nvPr/>
        </p:nvSpPr>
        <p:spPr>
          <a:xfrm rot="10800000">
            <a:off x="39053" y="2593926"/>
            <a:ext cx="212466" cy="360040"/>
          </a:xfrm>
          <a:prstGeom prst="curvedLef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 Placeholder 27"/>
          <p:cNvSpPr txBox="1">
            <a:spLocks/>
          </p:cNvSpPr>
          <p:nvPr/>
        </p:nvSpPr>
        <p:spPr>
          <a:xfrm>
            <a:off x="251519" y="170334"/>
            <a:ext cx="5688633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공단 </a:t>
            </a:r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친환경 </a:t>
            </a:r>
            <a:r>
              <a:rPr lang="ko-KR" altLang="en-US" sz="2800" spc="0" dirty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경영 부가 활동</a:t>
            </a:r>
            <a:endParaRPr lang="en-US" altLang="ko-KR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4613903" y="900708"/>
            <a:ext cx="4540736" cy="185648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b="1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11236" y="3027605"/>
            <a:ext cx="456927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err="1" smtClean="0"/>
              <a:t>공원운영부</a:t>
            </a:r>
            <a:r>
              <a:rPr lang="ko-KR" altLang="en-US" sz="1600" dirty="0" smtClean="0"/>
              <a:t> 디지털 탄소 배출 저감 캠페인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- </a:t>
            </a:r>
            <a:r>
              <a:rPr lang="ko-KR" altLang="en-US" sz="1600" dirty="0" err="1"/>
              <a:t>이메일</a:t>
            </a:r>
            <a:r>
              <a:rPr lang="ko-KR" altLang="en-US" sz="1600" dirty="0"/>
              <a:t> 정리</a:t>
            </a:r>
            <a:r>
              <a:rPr lang="en-US" altLang="ko-KR" sz="1600" dirty="0"/>
              <a:t>, </a:t>
            </a:r>
            <a:r>
              <a:rPr lang="ko-KR" altLang="en-US" sz="1600" dirty="0"/>
              <a:t>인터넷 모드 설정 변경</a:t>
            </a:r>
            <a:endParaRPr lang="en-US" altLang="ko-KR" sz="16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친환경 제안 제도 활성화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부서별</a:t>
            </a:r>
            <a:r>
              <a:rPr lang="en-US" altLang="ko-KR" sz="1600" dirty="0" smtClean="0"/>
              <a:t> 6</a:t>
            </a:r>
            <a:r>
              <a:rPr lang="ko-KR" altLang="en-US" sz="1600" dirty="0" smtClean="0"/>
              <a:t>건 접수</a:t>
            </a:r>
            <a:endParaRPr lang="en-US" altLang="ko-KR" sz="1600" dirty="0"/>
          </a:p>
        </p:txBody>
      </p:sp>
      <p:sp>
        <p:nvSpPr>
          <p:cNvPr id="17" name="오른쪽으로 구부러진 화살표 16"/>
          <p:cNvSpPr/>
          <p:nvPr/>
        </p:nvSpPr>
        <p:spPr>
          <a:xfrm>
            <a:off x="4648240" y="2571750"/>
            <a:ext cx="211792" cy="360040"/>
          </a:xfrm>
          <a:prstGeom prst="curv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83" y="2855137"/>
            <a:ext cx="1904400" cy="169142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560" y="2831151"/>
            <a:ext cx="1904400" cy="1764514"/>
          </a:xfrm>
          <a:prstGeom prst="rect">
            <a:avLst/>
          </a:prstGeom>
        </p:spPr>
      </p:pic>
      <p:sp>
        <p:nvSpPr>
          <p:cNvPr id="18" name="Text Placeholder 27"/>
          <p:cNvSpPr txBox="1">
            <a:spLocks/>
          </p:cNvSpPr>
          <p:nvPr/>
        </p:nvSpPr>
        <p:spPr>
          <a:xfrm>
            <a:off x="169695" y="710454"/>
            <a:ext cx="419925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600" spc="0" dirty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3</a:t>
            </a:r>
            <a:r>
              <a:rPr lang="en-US" altLang="ko-KR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. </a:t>
            </a:r>
            <a:r>
              <a:rPr lang="ko-KR" altLang="en-US" sz="1600" spc="0" dirty="0" smtClean="0">
                <a:solidFill>
                  <a:srgbClr val="00206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신규 친환경 부가 활동</a:t>
            </a:r>
            <a:endParaRPr lang="en-US" altLang="ko-KR" sz="1600" spc="0" dirty="0">
              <a:solidFill>
                <a:srgbClr val="00206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9449" y="1030019"/>
            <a:ext cx="1946541" cy="161800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2275" y="1026217"/>
            <a:ext cx="1910164" cy="160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0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5688632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공단 하반기 친환경 경영 실적분석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7" name="그룹 26"/>
          <p:cNvGrpSpPr/>
          <p:nvPr/>
        </p:nvGrpSpPr>
        <p:grpSpPr>
          <a:xfrm>
            <a:off x="395536" y="953908"/>
            <a:ext cx="3243196" cy="451764"/>
            <a:chOff x="323528" y="2913206"/>
            <a:chExt cx="3243196" cy="451764"/>
          </a:xfrm>
        </p:grpSpPr>
        <p:sp>
          <p:nvSpPr>
            <p:cNvPr id="28" name="Rectangle 4"/>
            <p:cNvSpPr/>
            <p:nvPr/>
          </p:nvSpPr>
          <p:spPr>
            <a:xfrm>
              <a:off x="430243" y="3283934"/>
              <a:ext cx="3123176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23528" y="2913206"/>
              <a:ext cx="32431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친환경 경영 추진위원회 실적분석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39552" y="1509628"/>
            <a:ext cx="8136904" cy="258532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• 『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 </a:t>
            </a:r>
            <a:r>
              <a:rPr lang="ko-KR" altLang="en-US" sz="1200" b="1" dirty="0">
                <a:latin typeface="나눔고딕" panose="020B0600000101010101" charset="-127"/>
                <a:ea typeface="나눔고딕" panose="020B0600000101010101" charset="-127"/>
              </a:rPr>
              <a:t>경영평가 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지표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』 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및 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『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공공기관 에너지이용 합리화 추진에 관한 규정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』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의 평가항목을 충실히 이행 </a:t>
            </a:r>
            <a:endParaRPr lang="en-US" altLang="ko-KR" sz="1200" b="1" dirty="0" smtClean="0">
              <a:latin typeface="나눔고딕" panose="020B0600000101010101" charset="-127"/>
              <a:ea typeface="나눔고딕" panose="020B0600000101010101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나눔고딕" panose="020B0600000101010101" charset="-127"/>
              <a:ea typeface="나눔고딕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• 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사업장 개장에 따른 공단 전체 에너지 사용량의 증가로 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2020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년 기준 온실가스 배출량 대비 </a:t>
            </a:r>
            <a:r>
              <a:rPr lang="ko-KR" altLang="en-US" sz="1200" b="1" dirty="0" err="1" smtClean="0">
                <a:latin typeface="나눔고딕" panose="020B0600000101010101" charset="-127"/>
                <a:ea typeface="나눔고딕" panose="020B0600000101010101" charset="-127"/>
              </a:rPr>
              <a:t>감축률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 감소 예상</a:t>
            </a:r>
            <a:endParaRPr lang="en-US" altLang="ko-KR" sz="1200" b="1" dirty="0" smtClean="0">
              <a:latin typeface="나눔고딕" panose="020B0600000101010101" charset="-127"/>
              <a:ea typeface="나눔고딕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나눔고딕" panose="020B0600000101010101" charset="-127"/>
                <a:ea typeface="나눔고딕" panose="020B0600000101010101" charset="-127"/>
              </a:rPr>
              <a:t> 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 - </a:t>
            </a:r>
            <a:r>
              <a:rPr lang="en-US" altLang="ko-KR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2021</a:t>
            </a:r>
            <a:r>
              <a:rPr lang="ko-KR" altLang="en-US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년 예상 </a:t>
            </a:r>
            <a:r>
              <a:rPr lang="ko-KR" altLang="en-US" sz="1200" b="1" u="sng" dirty="0" err="1" smtClean="0">
                <a:latin typeface="나눔고딕" panose="020B0600000101010101" charset="-127"/>
                <a:ea typeface="나눔고딕" panose="020B0600000101010101" charset="-127"/>
              </a:rPr>
              <a:t>감축률</a:t>
            </a:r>
            <a:r>
              <a:rPr lang="ko-KR" altLang="en-US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 </a:t>
            </a:r>
            <a:r>
              <a:rPr lang="en-US" altLang="ko-KR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: 20.35%(32% </a:t>
            </a:r>
            <a:r>
              <a:rPr lang="ko-KR" altLang="en-US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기준</a:t>
            </a:r>
            <a:r>
              <a:rPr lang="en-US" altLang="ko-KR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) / </a:t>
            </a:r>
            <a:r>
              <a:rPr lang="ko-KR" altLang="en-US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점수 환산 </a:t>
            </a:r>
            <a:r>
              <a:rPr lang="en-US" altLang="ko-KR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: 0.63</a:t>
            </a:r>
            <a:r>
              <a:rPr lang="ko-KR" altLang="en-US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점</a:t>
            </a:r>
            <a:r>
              <a:rPr lang="en-US" altLang="ko-KR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(1</a:t>
            </a:r>
            <a:r>
              <a:rPr lang="ko-KR" altLang="en-US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점 만점</a:t>
            </a:r>
            <a:r>
              <a:rPr lang="en-US" altLang="ko-KR" sz="1200" b="1" u="sng" dirty="0" smtClean="0">
                <a:latin typeface="나눔고딕" panose="020B0600000101010101" charset="-127"/>
                <a:ea typeface="나눔고딕" panose="020B0600000101010101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  </a:t>
            </a:r>
            <a:r>
              <a:rPr lang="en-US" altLang="ko-KR" sz="1200" b="1" dirty="0">
                <a:latin typeface="나눔고딕" panose="020B0600000101010101" charset="-127"/>
                <a:ea typeface="나눔고딕" panose="020B0600000101010101" charset="-127"/>
              </a:rPr>
              <a:t>- 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2020</a:t>
            </a:r>
            <a:r>
              <a:rPr lang="ko-KR" altLang="en-US" sz="1200" b="1" dirty="0">
                <a:latin typeface="나눔고딕" panose="020B0600000101010101" charset="-127"/>
                <a:ea typeface="나눔고딕" panose="020B0600000101010101" charset="-127"/>
              </a:rPr>
              <a:t>년 </a:t>
            </a:r>
            <a:r>
              <a:rPr lang="ko-KR" altLang="en-US" sz="1200" b="1" dirty="0" err="1" smtClean="0">
                <a:latin typeface="나눔고딕" panose="020B0600000101010101" charset="-127"/>
                <a:ea typeface="나눔고딕" panose="020B0600000101010101" charset="-127"/>
              </a:rPr>
              <a:t>감축률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 </a:t>
            </a:r>
            <a:r>
              <a:rPr lang="en-US" altLang="ko-KR" sz="1200" b="1" dirty="0">
                <a:latin typeface="나눔고딕" panose="020B0600000101010101" charset="-127"/>
                <a:ea typeface="나눔고딕" panose="020B0600000101010101" charset="-127"/>
              </a:rPr>
              <a:t>: 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38.97%(30% 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기준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) / 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점수 환산 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: 0.5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점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(0.5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점 만점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나눔고딕" panose="020B0600000101010101" charset="-127"/>
              <a:ea typeface="나눔고딕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• 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선제적인 친환경 경영 사업 아이템 발굴 및 활동의 다양화 필요</a:t>
            </a:r>
            <a:endParaRPr lang="en-US" altLang="ko-KR" sz="1200" b="1" dirty="0" smtClean="0">
              <a:latin typeface="나눔고딕" panose="020B0600000101010101" charset="-127"/>
              <a:ea typeface="나눔고딕" panose="020B0600000101010101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나눔고딕" panose="020B0600000101010101" charset="-127"/>
              <a:ea typeface="나눔고딕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• 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각 부서별 </a:t>
            </a:r>
            <a:r>
              <a:rPr lang="en-US" altLang="ko-KR" sz="1200" b="1" dirty="0" smtClean="0">
                <a:latin typeface="나눔고딕" panose="020B0600000101010101" charset="-127"/>
                <a:ea typeface="나눔고딕" panose="020B0600000101010101" charset="-127"/>
              </a:rPr>
              <a:t>2022</a:t>
            </a:r>
            <a:r>
              <a:rPr lang="ko-KR" altLang="en-US" sz="1200" b="1" dirty="0" smtClean="0">
                <a:latin typeface="나눔고딕" panose="020B0600000101010101" charset="-127"/>
                <a:ea typeface="나눔고딕" panose="020B0600000101010101" charset="-127"/>
              </a:rPr>
              <a:t>년 친환경 경영 사업 구상 및 계획 실시  </a:t>
            </a:r>
            <a:endParaRPr lang="en-US" altLang="ko-KR" sz="1200" b="1" dirty="0" smtClean="0">
              <a:latin typeface="나눔고딕" panose="020B0600000101010101" charset="-127"/>
              <a:ea typeface="나눔고딕" panose="020B0600000101010101" charset="-127"/>
            </a:endParaRPr>
          </a:p>
        </p:txBody>
      </p: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8321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 Placeholder 27"/>
          <p:cNvSpPr txBox="1">
            <a:spLocks/>
          </p:cNvSpPr>
          <p:nvPr/>
        </p:nvSpPr>
        <p:spPr>
          <a:xfrm>
            <a:off x="251520" y="170334"/>
            <a:ext cx="58326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공단 친환경 경영 추진실적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240741" y="842569"/>
            <a:ext cx="2839239" cy="513074"/>
            <a:chOff x="323528" y="2913206"/>
            <a:chExt cx="2839239" cy="513074"/>
          </a:xfrm>
        </p:grpSpPr>
        <p:sp>
          <p:nvSpPr>
            <p:cNvPr id="17" name="Rectangle 4"/>
            <p:cNvSpPr/>
            <p:nvPr/>
          </p:nvSpPr>
          <p:spPr>
            <a:xfrm>
              <a:off x="430243" y="3283934"/>
              <a:ext cx="2568360" cy="81036"/>
            </a:xfrm>
            <a:prstGeom prst="homePlate">
              <a:avLst/>
            </a:prstGeom>
            <a:solidFill>
              <a:srgbClr val="0070C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23528" y="2913206"/>
              <a:ext cx="28392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2021</a:t>
              </a:r>
              <a:r>
                <a:rPr lang="ko-KR" altLang="en-US" sz="1600" b="1" dirty="0" smtClean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년 친환경 경영 추진 실적</a:t>
              </a:r>
              <a:endParaRPr lang="ko-KR" alt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498527" y="3141587"/>
              <a:ext cx="284052" cy="2846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500"/>
                </a:lnSpc>
                <a:spcAft>
                  <a:spcPts val="600"/>
                </a:spcAft>
                <a:defRPr/>
              </a:pPr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  </a:t>
              </a:r>
              <a:endPara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505936"/>
              </p:ext>
            </p:extLst>
          </p:nvPr>
        </p:nvGraphicFramePr>
        <p:xfrm>
          <a:off x="370635" y="1466994"/>
          <a:ext cx="8612229" cy="3120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116"/>
                <a:gridCol w="3086418"/>
                <a:gridCol w="682839"/>
                <a:gridCol w="678180"/>
                <a:gridCol w="689972"/>
                <a:gridCol w="2970704"/>
              </a:tblGrid>
              <a:tr h="21602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이행항목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진행 현황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723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tx1"/>
                          </a:solidFill>
                        </a:rPr>
                        <a:t>완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50" b="1" dirty="0" err="1" smtClean="0">
                          <a:solidFill>
                            <a:schemeClr val="tx1"/>
                          </a:solidFill>
                        </a:rPr>
                        <a:t>료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</a:rPr>
                        <a:t>진행</a:t>
                      </a:r>
                      <a:r>
                        <a:rPr lang="ko-KR" altLang="en-US" sz="1050" b="1" baseline="0" dirty="0" smtClean="0">
                          <a:solidFill>
                            <a:schemeClr val="tx1"/>
                          </a:solidFill>
                        </a:rPr>
                        <a:t> 중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tx1"/>
                          </a:solidFill>
                        </a:rPr>
                        <a:t>미추진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/>
                        <a:t>1</a:t>
                      </a:r>
                      <a:endParaRPr lang="ko-KR" altLang="en-US" sz="105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에너지이용</a:t>
                      </a:r>
                      <a:r>
                        <a:rPr lang="ko-KR" altLang="en-US" sz="1050" baseline="0" dirty="0" smtClean="0"/>
                        <a:t> 합리화 추진계획 및 실적보고</a:t>
                      </a:r>
                      <a:endParaRPr lang="ko-KR" alt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친환경 경영 추진위원회 개최 및 실적분석</a:t>
                      </a:r>
                      <a:r>
                        <a:rPr lang="en-US" altLang="ko-KR" sz="1050" dirty="0" smtClean="0">
                          <a:latin typeface="Lucida Sans"/>
                        </a:rPr>
                        <a:t>•</a:t>
                      </a:r>
                      <a:r>
                        <a:rPr lang="ko-KR" altLang="en-US" sz="1050" dirty="0" smtClean="0"/>
                        <a:t>평가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12</a:t>
                      </a:r>
                      <a:r>
                        <a:rPr lang="ko-KR" altLang="en-US" sz="1050" dirty="0" smtClean="0"/>
                        <a:t>월 하반기 친환경 경영 추진위원회 개최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3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에너지사용 현황 조사 및 분석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4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에너지절약 교육 실시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5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상반기 친환경 경영 추진실적 조사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6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/>
                        <a:t>LED</a:t>
                      </a:r>
                      <a:r>
                        <a:rPr lang="ko-KR" altLang="en-US" sz="1050" dirty="0" smtClean="0"/>
                        <a:t>보급 및 </a:t>
                      </a:r>
                      <a:r>
                        <a:rPr lang="ko-KR" altLang="en-US" sz="1050" dirty="0" err="1" smtClean="0"/>
                        <a:t>신재생에너지설비</a:t>
                      </a:r>
                      <a:r>
                        <a:rPr lang="ko-KR" altLang="en-US" sz="1050" dirty="0" smtClean="0"/>
                        <a:t> 운영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7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실내 온도 준수 및 개인난방기 사용 점검</a:t>
                      </a:r>
                      <a:r>
                        <a:rPr lang="ko-KR" altLang="en-US" sz="1050" baseline="0" dirty="0" smtClean="0"/>
                        <a:t> </a:t>
                      </a:r>
                      <a:endParaRPr lang="ko-KR" alt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12</a:t>
                      </a:r>
                      <a:r>
                        <a:rPr lang="ko-KR" altLang="en-US" sz="1050" dirty="0" smtClean="0"/>
                        <a:t>월</a:t>
                      </a:r>
                      <a:r>
                        <a:rPr lang="ko-KR" altLang="en-US" sz="1050" baseline="0" dirty="0" smtClean="0"/>
                        <a:t> 말 완료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8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부서별 온실가스 감축</a:t>
                      </a:r>
                      <a:r>
                        <a:rPr lang="ko-KR" altLang="en-US" sz="1050" baseline="0" dirty="0" smtClean="0"/>
                        <a:t> 계획 수립</a:t>
                      </a:r>
                      <a:endParaRPr lang="ko-KR" alt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친환경 경영 부가활동 노력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83796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평행 사변형 2"/>
          <p:cNvSpPr/>
          <p:nvPr/>
        </p:nvSpPr>
        <p:spPr>
          <a:xfrm>
            <a:off x="179512" y="195486"/>
            <a:ext cx="432048" cy="378346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-120" y="4948014"/>
            <a:ext cx="9144120" cy="21602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6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28916" cy="2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989408"/>
              </p:ext>
            </p:extLst>
          </p:nvPr>
        </p:nvGraphicFramePr>
        <p:xfrm>
          <a:off x="346775" y="1466994"/>
          <a:ext cx="8352929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010"/>
                <a:gridCol w="5220897"/>
                <a:gridCol w="2555022"/>
              </a:tblGrid>
              <a:tr h="2444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이행항목</a:t>
                      </a:r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44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/>
                        <a:t>1</a:t>
                      </a:r>
                      <a:endParaRPr lang="ko-KR" altLang="en-US" sz="105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/>
                        <a:t>2021</a:t>
                      </a:r>
                      <a:r>
                        <a:rPr lang="ko-KR" altLang="en-US" sz="1050" dirty="0" smtClean="0"/>
                        <a:t>년 온실가스 감축목표 이행결과 및 </a:t>
                      </a:r>
                      <a:r>
                        <a:rPr lang="en-US" altLang="ko-KR" sz="1050" dirty="0" smtClean="0"/>
                        <a:t>2022</a:t>
                      </a:r>
                      <a:r>
                        <a:rPr lang="ko-KR" altLang="en-US" sz="1050" dirty="0" smtClean="0"/>
                        <a:t>년 이행 계획 제출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/>
                        <a:t>1</a:t>
                      </a:r>
                      <a:r>
                        <a:rPr lang="ko-KR" altLang="en-US" sz="1050" dirty="0" smtClean="0"/>
                        <a:t>월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한국환경공단</a:t>
                      </a:r>
                      <a:r>
                        <a:rPr lang="en-US" altLang="ko-KR" sz="1050" dirty="0" smtClean="0"/>
                        <a:t>)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/>
                        <a:t>2</a:t>
                      </a:r>
                      <a:endParaRPr lang="ko-KR" altLang="en-US" sz="105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/>
                        <a:t>2022</a:t>
                      </a:r>
                      <a:r>
                        <a:rPr lang="ko-KR" altLang="en-US" sz="1050" dirty="0" smtClean="0"/>
                        <a:t>년 공공기관 에너지이용</a:t>
                      </a:r>
                      <a:r>
                        <a:rPr lang="ko-KR" altLang="en-US" sz="1050" baseline="0" dirty="0" smtClean="0"/>
                        <a:t> 합리화 추진 계획 제출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/>
                        <a:t>1</a:t>
                      </a:r>
                      <a:r>
                        <a:rPr lang="ko-KR" altLang="en-US" sz="1050" dirty="0" smtClean="0"/>
                        <a:t>월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한국에너지공단</a:t>
                      </a:r>
                      <a:r>
                        <a:rPr lang="en-US" altLang="ko-KR" sz="1050" dirty="0" smtClean="0"/>
                        <a:t>)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3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/>
                        <a:t>2021</a:t>
                      </a:r>
                      <a:r>
                        <a:rPr lang="ko-KR" altLang="en-US" sz="1050" dirty="0" smtClean="0"/>
                        <a:t>년 공공기관 에너지이용 합리화 추진 결과 제출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/>
                        <a:t>3</a:t>
                      </a:r>
                      <a:r>
                        <a:rPr lang="ko-KR" altLang="en-US" sz="1050" dirty="0" smtClean="0"/>
                        <a:t>월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한국에너지공단</a:t>
                      </a:r>
                      <a:r>
                        <a:rPr lang="en-US" altLang="ko-KR" sz="1050" dirty="0" smtClean="0"/>
                        <a:t>)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44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4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친환경 경영 추진위원회 개최 및 실적분석</a:t>
                      </a:r>
                      <a:r>
                        <a:rPr lang="en-US" altLang="ko-KR" sz="1050" dirty="0" smtClean="0">
                          <a:latin typeface="Lucida Sans"/>
                        </a:rPr>
                        <a:t>•</a:t>
                      </a:r>
                      <a:r>
                        <a:rPr lang="ko-KR" altLang="en-US" sz="1050" dirty="0" smtClean="0"/>
                        <a:t>평가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상</a:t>
                      </a:r>
                      <a:r>
                        <a:rPr lang="en-US" altLang="ko-KR" sz="1050" dirty="0" smtClean="0"/>
                        <a:t>, </a:t>
                      </a:r>
                      <a:r>
                        <a:rPr lang="ko-KR" altLang="en-US" sz="1050" dirty="0" smtClean="0"/>
                        <a:t>하반기 </a:t>
                      </a:r>
                      <a:r>
                        <a:rPr lang="en-US" altLang="ko-KR" sz="1050" dirty="0" smtClean="0"/>
                        <a:t>2</a:t>
                      </a:r>
                      <a:r>
                        <a:rPr lang="ko-KR" altLang="en-US" sz="1050" dirty="0" smtClean="0"/>
                        <a:t>회 </a:t>
                      </a:r>
                      <a:r>
                        <a:rPr lang="en-US" altLang="ko-KR" sz="1050" dirty="0" smtClean="0"/>
                        <a:t>/ 6</a:t>
                      </a:r>
                      <a:r>
                        <a:rPr lang="ko-KR" altLang="en-US" sz="1050" dirty="0" smtClean="0"/>
                        <a:t>월</a:t>
                      </a:r>
                      <a:r>
                        <a:rPr lang="en-US" altLang="ko-KR" sz="1050" dirty="0" smtClean="0"/>
                        <a:t>, 12</a:t>
                      </a:r>
                      <a:r>
                        <a:rPr lang="ko-KR" altLang="en-US" sz="1050" dirty="0" smtClean="0"/>
                        <a:t>월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44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5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에너지사용 현황 조사 및 분석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매월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44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6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에너지절약 교육 실시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상</a:t>
                      </a:r>
                      <a:r>
                        <a:rPr lang="en-US" altLang="ko-KR" sz="1050" dirty="0" smtClean="0"/>
                        <a:t>, </a:t>
                      </a:r>
                      <a:r>
                        <a:rPr lang="ko-KR" altLang="en-US" sz="1050" dirty="0" smtClean="0"/>
                        <a:t>하반기 </a:t>
                      </a:r>
                      <a:r>
                        <a:rPr lang="en-US" altLang="ko-KR" sz="1050" dirty="0" smtClean="0"/>
                        <a:t>2</a:t>
                      </a:r>
                      <a:r>
                        <a:rPr lang="ko-KR" altLang="en-US" sz="1050" dirty="0" smtClean="0"/>
                        <a:t>회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일반직</a:t>
                      </a:r>
                      <a:r>
                        <a:rPr lang="en-US" altLang="ko-KR" sz="1050" dirty="0" smtClean="0"/>
                        <a:t>, </a:t>
                      </a:r>
                      <a:r>
                        <a:rPr lang="ko-KR" altLang="en-US" sz="1050" dirty="0" err="1" smtClean="0"/>
                        <a:t>공무직</a:t>
                      </a:r>
                      <a:r>
                        <a:rPr lang="en-US" altLang="ko-KR" sz="1050" dirty="0" smtClean="0"/>
                        <a:t>)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44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7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친환경 경영 추진실적 조사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상</a:t>
                      </a:r>
                      <a:r>
                        <a:rPr lang="en-US" altLang="ko-KR" sz="1050" dirty="0" smtClean="0"/>
                        <a:t>, </a:t>
                      </a:r>
                      <a:r>
                        <a:rPr lang="ko-KR" altLang="en-US" sz="1050" dirty="0" smtClean="0"/>
                        <a:t>하반기 </a:t>
                      </a:r>
                      <a:r>
                        <a:rPr lang="en-US" altLang="ko-KR" sz="1050" dirty="0" smtClean="0"/>
                        <a:t>2</a:t>
                      </a:r>
                      <a:r>
                        <a:rPr lang="ko-KR" altLang="en-US" sz="1050" dirty="0" smtClean="0"/>
                        <a:t>회 </a:t>
                      </a:r>
                      <a:r>
                        <a:rPr lang="en-US" altLang="ko-KR" sz="1050" dirty="0" smtClean="0"/>
                        <a:t>/ 6</a:t>
                      </a:r>
                      <a:r>
                        <a:rPr lang="ko-KR" altLang="en-US" sz="1050" dirty="0" smtClean="0"/>
                        <a:t>월</a:t>
                      </a:r>
                      <a:r>
                        <a:rPr lang="en-US" altLang="ko-KR" sz="1050" dirty="0" smtClean="0"/>
                        <a:t>,</a:t>
                      </a:r>
                      <a:r>
                        <a:rPr lang="ko-KR" altLang="en-US" sz="1050" dirty="0" smtClean="0"/>
                        <a:t> </a:t>
                      </a:r>
                      <a:r>
                        <a:rPr lang="en-US" altLang="ko-KR" sz="1050" dirty="0" smtClean="0"/>
                        <a:t>12</a:t>
                      </a:r>
                      <a:r>
                        <a:rPr lang="ko-KR" altLang="en-US" sz="1050" dirty="0" smtClean="0"/>
                        <a:t>월 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44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8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/>
                        <a:t>LED</a:t>
                      </a:r>
                      <a:r>
                        <a:rPr lang="ko-KR" altLang="en-US" sz="1050" dirty="0" smtClean="0"/>
                        <a:t>보급 및 </a:t>
                      </a:r>
                      <a:r>
                        <a:rPr lang="ko-KR" altLang="en-US" sz="1050" dirty="0" err="1" smtClean="0"/>
                        <a:t>신재생에너지설비</a:t>
                      </a:r>
                      <a:r>
                        <a:rPr lang="ko-KR" altLang="en-US" sz="1050" dirty="0" smtClean="0"/>
                        <a:t> 운영 조사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상</a:t>
                      </a:r>
                      <a:r>
                        <a:rPr lang="en-US" altLang="ko-KR" sz="1050" dirty="0" smtClean="0"/>
                        <a:t>, </a:t>
                      </a:r>
                      <a:r>
                        <a:rPr lang="ko-KR" altLang="en-US" sz="1050" dirty="0" smtClean="0"/>
                        <a:t>하반기 </a:t>
                      </a:r>
                      <a:r>
                        <a:rPr lang="en-US" altLang="ko-KR" sz="1050" dirty="0" smtClean="0"/>
                        <a:t>2</a:t>
                      </a:r>
                      <a:r>
                        <a:rPr lang="ko-KR" altLang="en-US" sz="1050" dirty="0" smtClean="0"/>
                        <a:t>회 </a:t>
                      </a:r>
                      <a:r>
                        <a:rPr lang="en-US" altLang="ko-KR" sz="1050" dirty="0" smtClean="0"/>
                        <a:t>/ 5</a:t>
                      </a:r>
                      <a:r>
                        <a:rPr lang="ko-KR" altLang="en-US" sz="1050" dirty="0" smtClean="0"/>
                        <a:t>월</a:t>
                      </a:r>
                      <a:r>
                        <a:rPr lang="en-US" altLang="ko-KR" sz="1050" dirty="0" smtClean="0"/>
                        <a:t>,</a:t>
                      </a:r>
                      <a:r>
                        <a:rPr lang="en-US" altLang="ko-KR" sz="1050" baseline="0" dirty="0" smtClean="0"/>
                        <a:t> 11</a:t>
                      </a:r>
                      <a:r>
                        <a:rPr lang="ko-KR" altLang="en-US" sz="1050" baseline="0" dirty="0" smtClean="0"/>
                        <a:t>월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44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실내 온도 준수 및 개인난방기 사용 점검</a:t>
                      </a:r>
                      <a:r>
                        <a:rPr lang="ko-KR" altLang="en-US" sz="1050" baseline="0" dirty="0" smtClean="0"/>
                        <a:t> </a:t>
                      </a:r>
                      <a:endParaRPr lang="ko-KR" alt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/>
                        <a:t>7</a:t>
                      </a:r>
                      <a:r>
                        <a:rPr lang="ko-KR" altLang="en-US" sz="1050" dirty="0" smtClean="0"/>
                        <a:t>월</a:t>
                      </a:r>
                      <a:r>
                        <a:rPr lang="en-US" altLang="ko-KR" sz="1050" dirty="0" smtClean="0"/>
                        <a:t>,</a:t>
                      </a:r>
                      <a:r>
                        <a:rPr lang="en-US" altLang="ko-KR" sz="1050" baseline="0" dirty="0" smtClean="0"/>
                        <a:t> 11</a:t>
                      </a:r>
                      <a:r>
                        <a:rPr lang="ko-KR" altLang="en-US" sz="1050" baseline="0" dirty="0" smtClean="0"/>
                        <a:t>월 </a:t>
                      </a:r>
                      <a:endParaRPr lang="ko-KR" alt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444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/>
                        <a:t>10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부서별 온실가스 감축</a:t>
                      </a:r>
                      <a:r>
                        <a:rPr lang="ko-KR" altLang="en-US" sz="1050" baseline="0" dirty="0" smtClean="0"/>
                        <a:t> 계획 수립</a:t>
                      </a:r>
                      <a:endParaRPr lang="ko-KR" alt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상반기 수립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444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/>
                        <a:t>11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/>
                        <a:t>에너지담당자 외부</a:t>
                      </a:r>
                      <a:r>
                        <a:rPr lang="ko-KR" altLang="en-US" sz="1050" baseline="0" dirty="0" smtClean="0"/>
                        <a:t> 전문교육</a:t>
                      </a:r>
                      <a:endParaRPr lang="ko-KR" alt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</a:t>
                      </a:r>
                      <a:r>
                        <a:rPr lang="ko-KR" altLang="en-US" sz="1050" dirty="0" smtClean="0"/>
                        <a:t>월 예정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Rectangle 4"/>
          <p:cNvSpPr/>
          <p:nvPr/>
        </p:nvSpPr>
        <p:spPr>
          <a:xfrm>
            <a:off x="347456" y="1194570"/>
            <a:ext cx="2568360" cy="81036"/>
          </a:xfrm>
          <a:prstGeom prst="homePlate">
            <a:avLst/>
          </a:prstGeom>
          <a:solidFill>
            <a:srgbClr val="0070C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Helvetica Neue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40741" y="823842"/>
            <a:ext cx="28392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2022</a:t>
            </a:r>
            <a:r>
              <a:rPr lang="ko-KR" altLang="en-US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년 친환경 경영 추진 계획</a:t>
            </a:r>
            <a:endParaRPr lang="ko-KR" altLang="en-US" sz="16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 Placeholder 27"/>
          <p:cNvSpPr txBox="1">
            <a:spLocks/>
          </p:cNvSpPr>
          <p:nvPr/>
        </p:nvSpPr>
        <p:spPr>
          <a:xfrm>
            <a:off x="251520" y="170334"/>
            <a:ext cx="5832648" cy="4572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000" b="1" kern="1200" spc="-100" baseline="0">
                <a:solidFill>
                  <a:srgbClr val="5B93B4"/>
                </a:solidFill>
                <a:latin typeface="+mj-lt"/>
                <a:ea typeface="+mn-ea"/>
                <a:cs typeface="WeblySleek UI Light" panose="020B0502040204020203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800" spc="0" dirty="0" smtClean="0">
                <a:solidFill>
                  <a:srgbClr val="0070C0"/>
                </a:solidFill>
                <a:latin typeface="Calibri" pitchFamily="34" charset="0"/>
                <a:ea typeface="나눔고딕" pitchFamily="50" charset="-127"/>
                <a:cs typeface="Calibri" pitchFamily="34" charset="0"/>
              </a:rPr>
              <a:t>공단 친환경 경영 추진실적 </a:t>
            </a:r>
            <a:endParaRPr lang="en-US" sz="2800" spc="0" dirty="0">
              <a:solidFill>
                <a:srgbClr val="0070C0"/>
              </a:solidFill>
              <a:latin typeface="Calibri" pitchFamily="34" charset="0"/>
              <a:ea typeface="나눔고딕" pitchFamily="50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9439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2283718"/>
            <a:ext cx="9144000" cy="2880320"/>
            <a:chOff x="0" y="3363838"/>
            <a:chExt cx="9144000" cy="1800200"/>
          </a:xfrm>
          <a:gradFill flip="none" rotWithShape="1"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  <a:tileRect/>
          </a:gra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4" name="순서도: 수동 입력 3"/>
            <p:cNvSpPr/>
            <p:nvPr/>
          </p:nvSpPr>
          <p:spPr>
            <a:xfrm flipH="1">
              <a:off x="0" y="3363838"/>
              <a:ext cx="1080000" cy="1800200"/>
            </a:xfrm>
            <a:prstGeom prst="flowChartManualInp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순서도: 수동 입력 4"/>
            <p:cNvSpPr/>
            <p:nvPr/>
          </p:nvSpPr>
          <p:spPr>
            <a:xfrm>
              <a:off x="8064000" y="3363838"/>
              <a:ext cx="1080000" cy="1800200"/>
            </a:xfrm>
            <a:prstGeom prst="flowChartManualInp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080000" y="3723878"/>
              <a:ext cx="6984000" cy="1440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75656" y="1668745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감사합니다</a:t>
            </a:r>
            <a:r>
              <a:rPr lang="en-US" altLang="ko-KR" sz="48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4800" b="1" dirty="0">
              <a:solidFill>
                <a:srgbClr val="0070C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" name="Picture 2" descr="D:\양식\공단 CI 및 보고양식 등 이미지 파일_20180119\천안시시설관리공단 CI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27934"/>
            <a:ext cx="2016224" cy="40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22806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TM10237559[[fn=교육 테마]]</Template>
  <TotalTime>3421</TotalTime>
  <Words>1678</Words>
  <Application>Microsoft Office PowerPoint</Application>
  <PresentationFormat>화면 슬라이드 쇼(16:9)</PresentationFormat>
  <Paragraphs>568</Paragraphs>
  <Slides>23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4" baseType="lpstr">
      <vt:lpstr>Helvetica Neue</vt:lpstr>
      <vt:lpstr>HY견고딕</vt:lpstr>
      <vt:lpstr>Roboto</vt:lpstr>
      <vt:lpstr>나눔고딕</vt:lpstr>
      <vt:lpstr>나눔바른고딕</vt:lpstr>
      <vt:lpstr>맑은 고딕</vt:lpstr>
      <vt:lpstr>Arial</vt:lpstr>
      <vt:lpstr>Calibri</vt:lpstr>
      <vt:lpstr>Lucida Sans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이대주</dc:creator>
  <cp:lastModifiedBy>Windows 사용자</cp:lastModifiedBy>
  <cp:revision>593</cp:revision>
  <cp:lastPrinted>2021-12-27T08:45:24Z</cp:lastPrinted>
  <dcterms:created xsi:type="dcterms:W3CDTF">2016-04-14T05:41:11Z</dcterms:created>
  <dcterms:modified xsi:type="dcterms:W3CDTF">2022-09-19T04:33:55Z</dcterms:modified>
</cp:coreProperties>
</file>